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2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3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4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5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ummary" id="{9b5b8277-9f38-42fe-8bb8-4e050c0be6b3}">
          <p14:sldIdLst>
            <p14:sldId id="256"/>
            <p14:sldId id="257"/>
            <p14:sldId id="258"/>
          </p14:sldIdLst>
        </p14:section>
        <p14:section name="Market" id="{929a0fd4-6aca-08b2-1615-f844eb5976ff}">
          <p14:sldIdLst>
            <p14:sldId id="259"/>
            <p14:sldId id="260"/>
            <p14:sldId id="261"/>
            <p14:sldId id="262"/>
            <p14:sldId id="263"/>
            <p14:sldId id="264"/>
          </p14:sldIdLst>
        </p14:section>
        <p14:section name="Strategy" id="{1c90949b-e604-bbf1-3520-34d09122cec6}">
          <p14:sldIdLst>
            <p14:sldId id="265"/>
            <p14:sldId id="266"/>
          </p14:sldIdLst>
        </p14:section>
        <p14:section name="Financials and roadmap" id="{ddf17a5c-6a49-1a28-d5b7-9edc6492d4d7}">
          <p14:sldIdLst>
            <p14:sldId id="267"/>
            <p14:sldId id="268"/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000000"/>
                </a:solidFill>
                <a:latin typeface="+mn-lt"/>
              </a:rPr>
              <a:t>SAM, MYR m (6.5% a year)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 (MYR m)</c:v>
                </c:pt>
              </c:strCache>
            </c:strRef>
          </c:tx>
          <c:spPr>
            <a:solidFill>
              <a:srgbClr val="E8871E"/>
            </a:solidFill>
            <a:ln w="38100" cap="flat">
              <a:solidFill>
                <a:srgbClr val="E8871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E8871E"/>
              </a:solidFill>
              <a:ln w="9525" cap="flat">
                <a:solidFill>
                  <a:srgbClr val="E8871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Sheet1!$A$2:$A$8</c:f>
              <c:multiLvlStrCache>
                <c:ptCount val="7"/>
                <c:lvl>
                  <c:pt idx="0">
                    <c:v>2026</c:v>
                  </c:pt>
                  <c:pt idx="1">
                    <c:v>2027</c:v>
                  </c:pt>
                  <c:pt idx="2">
                    <c:v>2028</c:v>
                  </c:pt>
                  <c:pt idx="3">
                    <c:v>2029</c:v>
                  </c:pt>
                  <c:pt idx="4">
                    <c:v>2030</c:v>
                  </c:pt>
                  <c:pt idx="5">
                    <c:v>2031</c:v>
                  </c:pt>
                  <c:pt idx="6">
                    <c:v>2032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429</c:v>
                </c:pt>
                <c:pt idx="1">
                  <c:v>457</c:v>
                </c:pt>
                <c:pt idx="2">
                  <c:v>487</c:v>
                </c:pt>
                <c:pt idx="3">
                  <c:v>519</c:v>
                </c:pt>
                <c:pt idx="4">
                  <c:v>552</c:v>
                </c:pt>
                <c:pt idx="5">
                  <c:v>588</c:v>
                </c:pt>
                <c:pt idx="6">
                  <c:v>626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000000"/>
                  </a:solidFill>
                  <a:latin typeface="+mn-lt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30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000000"/>
                </a:solidFill>
                <a:latin typeface="+mn-lt"/>
              </a:rPr>
              <a:t>Indian-style spend by segment, MYR m (2026)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Indian-style spend, MYR m</c:v>
                </c:pt>
              </c:strCache>
            </c:strRef>
          </c:tx>
          <c:spPr>
            <a:solidFill>
              <a:srgbClr val="E8871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E8871E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7A3E00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E7D6B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5B6770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Malay and other Bumiputera</c:v>
                  </c:pt>
                  <c:pt idx="1">
                    <c:v>Malaysian Indian</c:v>
                  </c:pt>
                  <c:pt idx="2">
                    <c:v>Chinese</c:v>
                  </c:pt>
                  <c:pt idx="3">
                    <c:v>Others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720</c:v>
                </c:pt>
                <c:pt idx="1">
                  <c:v>228</c:v>
                </c:pt>
                <c:pt idx="2">
                  <c:v>114</c:v>
                </c:pt>
                <c:pt idx="3">
                  <c:v>11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000000"/>
                </a:solidFill>
                <a:latin typeface="+mn-lt"/>
              </a:rPr>
              <a:t>NPV incl. terminal value, MYR m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NPV, MYR m</c:v>
                </c:pt>
              </c:strCache>
            </c:strRef>
          </c:tx>
          <c:spPr>
            <a:solidFill>
              <a:srgbClr val="B23A48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B23A48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E7D6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B23A48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B23A48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E8871E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Direct entry</c:v>
                  </c:pt>
                  <c:pt idx="1">
                    <c:v>Distribution partner</c:v>
                  </c:pt>
                  <c:pt idx="2">
                    <c:v>Joint venture</c:v>
                  </c:pt>
                  <c:pt idx="3">
                    <c:v>Digital-first</c:v>
                  </c:pt>
                  <c:pt idx="4">
                    <c:v>Recommended hybrid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-20</c:v>
                </c:pt>
                <c:pt idx="1">
                  <c:v>0.9</c:v>
                </c:pt>
                <c:pt idx="2">
                  <c:v>-9.3</c:v>
                </c:pt>
                <c:pt idx="3">
                  <c:v>-6.3</c:v>
                </c:pt>
                <c:pt idx="4">
                  <c:v>11.8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000000"/>
                </a:solidFill>
                <a:latin typeface="+mn-lt"/>
              </a:rPr>
              <a:t>Net revenue by channel, MYR m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Retail via distributor</c:v>
                </c:pt>
              </c:strCache>
            </c:strRef>
          </c:tx>
          <c:spPr>
            <a:solidFill>
              <a:srgbClr val="7A3E0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Y1 2028</c:v>
                  </c:pt>
                  <c:pt idx="1">
                    <c:v>Y2 2029</c:v>
                  </c:pt>
                  <c:pt idx="2">
                    <c:v>Y3 2030</c:v>
                  </c:pt>
                  <c:pt idx="3">
                    <c:v>Y4 2031</c:v>
                  </c:pt>
                  <c:pt idx="4">
                    <c:v>Y5 2032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1.1</c:v>
                </c:pt>
                <c:pt idx="1">
                  <c:v>4.5</c:v>
                </c:pt>
                <c:pt idx="2">
                  <c:v>9.5</c:v>
                </c:pt>
                <c:pt idx="3">
                  <c:v>15</c:v>
                </c:pt>
                <c:pt idx="4">
                  <c:v>20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Online</c:v>
                </c:pt>
              </c:strCache>
            </c:strRef>
          </c:tx>
          <c:spPr>
            <a:solidFill>
              <a:srgbClr val="E8871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Y1 2028</c:v>
                  </c:pt>
                  <c:pt idx="1">
                    <c:v>Y2 2029</c:v>
                  </c:pt>
                  <c:pt idx="2">
                    <c:v>Y3 2030</c:v>
                  </c:pt>
                  <c:pt idx="3">
                    <c:v>Y4 2031</c:v>
                  </c:pt>
                  <c:pt idx="4">
                    <c:v>Y5 2032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0.8</c:v>
                </c:pt>
                <c:pt idx="1">
                  <c:v>2.1</c:v>
                </c:pt>
                <c:pt idx="2">
                  <c:v>3.7</c:v>
                </c:pt>
                <c:pt idx="3">
                  <c:v>5.3</c:v>
                </c:pt>
                <c:pt idx="4">
                  <c:v>6.9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Foodservice</c:v>
                </c:pt>
              </c:strCache>
            </c:strRef>
          </c:tx>
          <c:spPr>
            <a:solidFill>
              <a:srgbClr val="2E7D6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Y1 2028</c:v>
                  </c:pt>
                  <c:pt idx="1">
                    <c:v>Y2 2029</c:v>
                  </c:pt>
                  <c:pt idx="2">
                    <c:v>Y3 2030</c:v>
                  </c:pt>
                  <c:pt idx="3">
                    <c:v>Y4 2031</c:v>
                  </c:pt>
                  <c:pt idx="4">
                    <c:v>Y5 2032</c:v>
                  </c:pt>
                </c:lvl>
              </c:multiLvlStrCache>
            </c:multiLvl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0.3</c:v>
                </c:pt>
                <c:pt idx="1">
                  <c:v>0.9</c:v>
                </c:pt>
                <c:pt idx="2">
                  <c:v>1.7</c:v>
                </c:pt>
                <c:pt idx="3">
                  <c:v>2.5</c:v>
                </c:pt>
                <c:pt idx="4">
                  <c:v>3.2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+mn-lt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50"/>
        <c:overlap val="10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3D5C2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00000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1100"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000000"/>
                </a:solidFill>
                <a:latin typeface="+mn-lt"/>
              </a:rPr>
              <a:t>Change in base NPV (MYR 11.8m), one driver at a time</a:t>
            </a:r>
          </a:p>
        </c:rich>
      </c:tx>
      <c:layout/>
      <c:overlay val="0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Adverse case</c:v>
                </c:pt>
              </c:strCache>
            </c:strRef>
          </c:tx>
          <c:spPr>
            <a:solidFill>
              <a:srgbClr val="B23A4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Sheet1!$A$2:$A$11</c:f>
              <c:multiLvlStrCache>
                <c:ptCount val="10"/>
                <c:lvl>
                  <c:pt idx="0">
                    <c:v>Discount rate (WACC) (14% / 10%)</c:v>
                  </c:pt>
                  <c:pt idx="1">
                    <c:v>Sales per door / foodservice volume (-20% / +20%)</c:v>
                  </c:pt>
                  <c:pt idx="2">
                    <c:v>Door roll-out pace (-20% / +20%)</c:v>
                  </c:pt>
                  <c:pt idx="3">
                    <c:v>COGS (FX, duty, freight) (+5% / -5%)</c:v>
                  </c:pt>
                  <c:pt idx="4">
                    <c:v>Fixed costs (team, G&amp;A) (+20% / -20%)</c:v>
                  </c:pt>
                  <c:pt idx="5">
                    <c:v>Terminal growth (2% / 4%)</c:v>
                  </c:pt>
                  <c:pt idx="6">
                    <c:v>Net working capital % revenue (18% / 12%)</c:v>
                  </c:pt>
                  <c:pt idx="7">
                    <c:v>Online new-customer volume (-30% / +30%)</c:v>
                  </c:pt>
                  <c:pt idx="8">
                    <c:v>Trade and brand spend (+20% / -20%)</c:v>
                  </c:pt>
                  <c:pt idx="9">
                    <c:v>Customer acquisition cost (+30% / -30%)</c:v>
                  </c:pt>
                </c:lvl>
              </c:multiLvlStrCache>
            </c:multiLvl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-4.3</c:v>
                </c:pt>
                <c:pt idx="1">
                  <c:v>-6.2</c:v>
                </c:pt>
                <c:pt idx="2">
                  <c:v>-5.3</c:v>
                </c:pt>
                <c:pt idx="3">
                  <c:v>-4.8</c:v>
                </c:pt>
                <c:pt idx="4">
                  <c:v>-4.6</c:v>
                </c:pt>
                <c:pt idx="5">
                  <c:v>-1.9</c:v>
                </c:pt>
                <c:pt idx="6">
                  <c:v>-2</c:v>
                </c:pt>
                <c:pt idx="7">
                  <c:v>-1.5</c:v>
                </c:pt>
                <c:pt idx="8">
                  <c:v>-0.9</c:v>
                </c:pt>
                <c:pt idx="9">
                  <c:v>-0.7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Favourable case</c:v>
                </c:pt>
              </c:strCache>
            </c:strRef>
          </c:tx>
          <c:spPr>
            <a:solidFill>
              <a:srgbClr val="2E7D6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Sheet1!$A$2:$A$11</c:f>
              <c:multiLvlStrCache>
                <c:ptCount val="10"/>
                <c:lvl>
                  <c:pt idx="0">
                    <c:v>Discount rate (WACC) (14% / 10%)</c:v>
                  </c:pt>
                  <c:pt idx="1">
                    <c:v>Sales per door / foodservice volume (-20% / +20%)</c:v>
                  </c:pt>
                  <c:pt idx="2">
                    <c:v>Door roll-out pace (-20% / +20%)</c:v>
                  </c:pt>
                  <c:pt idx="3">
                    <c:v>COGS (FX, duty, freight) (+5% / -5%)</c:v>
                  </c:pt>
                  <c:pt idx="4">
                    <c:v>Fixed costs (team, G&amp;A) (+20% / -20%)</c:v>
                  </c:pt>
                  <c:pt idx="5">
                    <c:v>Terminal growth (2% / 4%)</c:v>
                  </c:pt>
                  <c:pt idx="6">
                    <c:v>Net working capital % revenue (18% / 12%)</c:v>
                  </c:pt>
                  <c:pt idx="7">
                    <c:v>Online new-customer volume (-30% / +30%)</c:v>
                  </c:pt>
                  <c:pt idx="8">
                    <c:v>Trade and brand spend (+20% / -20%)</c:v>
                  </c:pt>
                  <c:pt idx="9">
                    <c:v>Customer acquisition cost (+30% / -30%)</c:v>
                  </c:pt>
                </c:lvl>
              </c:multiLvlStrCache>
            </c:multiLvl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6.9</c:v>
                </c:pt>
                <c:pt idx="1">
                  <c:v>3.5</c:v>
                </c:pt>
                <c:pt idx="2">
                  <c:v>3.2</c:v>
                </c:pt>
                <c:pt idx="3">
                  <c:v>3.4</c:v>
                </c:pt>
                <c:pt idx="4">
                  <c:v>1.9</c:v>
                </c:pt>
                <c:pt idx="5">
                  <c:v>2.3</c:v>
                </c:pt>
                <c:pt idx="6">
                  <c:v>2</c:v>
                </c:pt>
                <c:pt idx="7">
                  <c:v>1.5</c:v>
                </c:pt>
                <c:pt idx="8">
                  <c:v>0.9</c:v>
                </c:pt>
                <c:pt idx="9">
                  <c:v>0.7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+mn-lt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50"/>
        <c:overlap val="10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3D5C2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00000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1371600"/>
            <a:ext cx="786384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3017520"/>
            <a:ext cx="786384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chemeClr val="accent6"/>
                </a:solidFill>
              </a:defRPr>
            </a:lvl1pPr>
          </a:lstStyle>
          <a:p>
            <a:pPr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Saffron Route Foods | Malaysia market entry | Illustrative case</a:t>
            </a:r>
            <a:endParaRPr lang="en-US" sz="10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457200" y="274320"/>
            <a:ext cx="822960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400" b="1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1371600"/>
            <a:ext cx="7863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Saffron Route Foods: entering Malaysia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3017520"/>
            <a:ext cx="7863840" cy="10972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Market attractiveness, entry strategy and financial case. A stage-gated, partner-led hybrid entry. October 2026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29768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Saffron Route Foods Pvt. Ltd. is a fictional company used for this case study. Market data is cited to DOSM, JAKIM and third-party research; model inputs marked as judgement should be validated.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74320"/>
            <a:ext cx="8229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Enter Malaysia through a stage-gated, partner-led hybrid: attractive, but the value sits beyond Year 5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42062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Market: SAM of MYR 429m (USD 101m), growing about 6.5% a year. Demand for Indian-style food reaches well beyond the 6.5% Indian-origin population.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Competition: crowded, but open space for authentic, halal-certified food at a near-local price (index 115-125).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Entry: a licensed distributor plus our own digital layer beats direct entry, a joint venture and digital-only.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Returns: base NPV MYR 11.8m (bear -12.1, bull +26.3); cash payback falls after Year 5.</a:t>
            </a:r>
            <a:endParaRPr lang="en-US" sz="1400" dirty="0"/>
          </a:p>
        </p:txBody>
      </p:sp>
      <p:sp>
        <p:nvSpPr>
          <p:cNvPr id="4" name="Stat revenue"/>
          <p:cNvSpPr/>
          <p:nvPr/>
        </p:nvSpPr>
        <p:spPr>
          <a:xfrm>
            <a:off x="4846320" y="1280160"/>
            <a:ext cx="182880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4983480" y="141732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MYR 30.0m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4983480" y="192024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Year-5 revenue (about INR 62 crore)</a:t>
            </a:r>
            <a:endParaRPr lang="en-US" sz="1200" dirty="0"/>
          </a:p>
        </p:txBody>
      </p:sp>
      <p:sp>
        <p:nvSpPr>
          <p:cNvPr id="7" name="Stat NPV"/>
          <p:cNvSpPr/>
          <p:nvPr/>
        </p:nvSpPr>
        <p:spPr>
          <a:xfrm>
            <a:off x="6858000" y="1280160"/>
            <a:ext cx="182880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995160" y="141732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MYR 11.8m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6995160" y="192024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Base NPV; 7.4m on an exit-multiple check</a:t>
            </a:r>
            <a:endParaRPr lang="en-US" sz="1200" dirty="0"/>
          </a:p>
        </p:txBody>
      </p:sp>
      <p:sp>
        <p:nvSpPr>
          <p:cNvPr id="10" name="Stat funding"/>
          <p:cNvSpPr/>
          <p:nvPr/>
        </p:nvSpPr>
        <p:spPr>
          <a:xfrm>
            <a:off x="4846320" y="2926080"/>
            <a:ext cx="182880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983480" y="306324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MYR 8.3m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4983480" y="356616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Peak funding (about INR 17 crore)</a:t>
            </a:r>
            <a:endParaRPr lang="en-US" sz="1200" dirty="0"/>
          </a:p>
        </p:txBody>
      </p:sp>
      <p:sp>
        <p:nvSpPr>
          <p:cNvPr id="13" name="Stat breakeven"/>
          <p:cNvSpPr/>
          <p:nvPr/>
        </p:nvSpPr>
        <p:spPr>
          <a:xfrm>
            <a:off x="6858000" y="2926080"/>
            <a:ext cx="182880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995160" y="306324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Year 3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995160" y="356616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Operating break-even; EBIT margin 13% by Year 5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74320"/>
            <a:ext cx="8229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A mid-sized Indian food brand asks whether Malaysia justifies the investment</a:t>
            </a:r>
            <a:endParaRPr lang="en-US" sz="2400" dirty="0"/>
          </a:p>
        </p:txBody>
      </p:sp>
      <p:sp>
        <p:nvSpPr>
          <p:cNvPr id="3" name="Company card"/>
          <p:cNvSpPr/>
          <p:nvPr/>
        </p:nvSpPr>
        <p:spPr>
          <a:xfrm>
            <a:off x="457200" y="1280160"/>
            <a:ext cx="3931920" cy="3200400"/>
          </a:xfrm>
          <a:prstGeom prst="roundRect">
            <a:avLst>
              <a:gd name="adj" fmla="val 228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41732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The company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28800"/>
            <a:ext cx="35661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Pune-based, FY2026 revenue about INR 1,150 crore (USD 130m)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Spice blends and pastes, frozen parathas and ready meals, namkeen snacks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Exports about 7% of sales; no Southeast Asia operating base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4754880" y="141732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The decision</a:t>
            </a:r>
            <a:endParaRPr lang="en-US" sz="1600" dirty="0"/>
          </a:p>
        </p:txBody>
      </p:sp>
      <p:sp>
        <p:nvSpPr>
          <p:cNvPr id="7" name="Step 1"/>
          <p:cNvSpPr/>
          <p:nvPr/>
        </p:nvSpPr>
        <p:spPr>
          <a:xfrm>
            <a:off x="4754880" y="187452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754880" y="18745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303520" y="187452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Is the market attractive enough?</a:t>
            </a:r>
            <a:endParaRPr lang="en-US" sz="1400" dirty="0"/>
          </a:p>
        </p:txBody>
      </p:sp>
      <p:sp>
        <p:nvSpPr>
          <p:cNvPr id="10" name="Step 2"/>
          <p:cNvSpPr/>
          <p:nvPr/>
        </p:nvSpPr>
        <p:spPr>
          <a:xfrm>
            <a:off x="4754880" y="251460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754880" y="25146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5303520" y="251460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Who do we have to beat, and where is the gap?</a:t>
            </a:r>
            <a:endParaRPr lang="en-US" sz="1400" dirty="0"/>
          </a:p>
        </p:txBody>
      </p:sp>
      <p:sp>
        <p:nvSpPr>
          <p:cNvPr id="13" name="Step 3"/>
          <p:cNvSpPr/>
          <p:nvPr/>
        </p:nvSpPr>
        <p:spPr>
          <a:xfrm>
            <a:off x="4754880" y="315468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754880" y="31546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5303520" y="315468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Which entry mode fits our size and risk appetite?</a:t>
            </a:r>
            <a:endParaRPr lang="en-US" sz="1400" dirty="0"/>
          </a:p>
        </p:txBody>
      </p:sp>
      <p:sp>
        <p:nvSpPr>
          <p:cNvPr id="16" name="Step 4"/>
          <p:cNvSpPr/>
          <p:nvPr/>
        </p:nvSpPr>
        <p:spPr>
          <a:xfrm>
            <a:off x="4754880" y="379476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754880" y="37947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4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5303520" y="379476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Does it pay back, and what could break it?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74320"/>
            <a:ext cx="8229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TAM is MYR 8.8bn, but the reachable prize is MYR 429m and our Year-5 target about MYR 30m</a:t>
            </a:r>
            <a:endParaRPr lang="en-US" sz="2400" dirty="0"/>
          </a:p>
        </p:txBody>
      </p:sp>
      <p:sp>
        <p:nvSpPr>
          <p:cNvPr id="3" name="Funnel 1"/>
          <p:cNvSpPr/>
          <p:nvPr/>
        </p:nvSpPr>
        <p:spPr>
          <a:xfrm>
            <a:off x="457200" y="1325880"/>
            <a:ext cx="4937760" cy="512064"/>
          </a:xfrm>
          <a:prstGeom prst="rect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325880"/>
            <a:ext cx="4937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TAM  MYR 8.8bn (USD 2.1bn)</a:t>
            </a:r>
            <a:endParaRPr lang="en-US" sz="1300" dirty="0"/>
          </a:p>
        </p:txBody>
      </p:sp>
      <p:sp>
        <p:nvSpPr>
          <p:cNvPr id="5" name="Funnel 2"/>
          <p:cNvSpPr/>
          <p:nvPr/>
        </p:nvSpPr>
        <p:spPr>
          <a:xfrm>
            <a:off x="822960" y="1947672"/>
            <a:ext cx="4206240" cy="512064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947672"/>
            <a:ext cx="4206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Indian-style pool  MYR 1.1bn</a:t>
            </a:r>
            <a:endParaRPr lang="en-US" sz="1300" dirty="0"/>
          </a:p>
        </p:txBody>
      </p:sp>
      <p:sp>
        <p:nvSpPr>
          <p:cNvPr id="7" name="Funnel 3"/>
          <p:cNvSpPr/>
          <p:nvPr/>
        </p:nvSpPr>
        <p:spPr>
          <a:xfrm>
            <a:off x="1188720" y="2569464"/>
            <a:ext cx="3474720" cy="512064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188720" y="2569464"/>
            <a:ext cx="3474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Priority regions  MYR 537m</a:t>
            </a:r>
            <a:endParaRPr lang="en-US" sz="1300" dirty="0"/>
          </a:p>
        </p:txBody>
      </p:sp>
      <p:sp>
        <p:nvSpPr>
          <p:cNvPr id="9" name="Funnel 4"/>
          <p:cNvSpPr/>
          <p:nvPr/>
        </p:nvSpPr>
        <p:spPr>
          <a:xfrm>
            <a:off x="1554480" y="3191256"/>
            <a:ext cx="2743200" cy="512064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554480" y="3191256"/>
            <a:ext cx="2743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SAM  MYR 429m (2026)</a:t>
            </a:r>
            <a:endParaRPr lang="en-US" sz="1300" dirty="0"/>
          </a:p>
        </p:txBody>
      </p:sp>
      <p:sp>
        <p:nvSpPr>
          <p:cNvPr id="11" name="Funnel 5"/>
          <p:cNvSpPr/>
          <p:nvPr/>
        </p:nvSpPr>
        <p:spPr>
          <a:xfrm>
            <a:off x="1920240" y="3813048"/>
            <a:ext cx="2011680" cy="512064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920240" y="3813048"/>
            <a:ext cx="20116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SOM  MYR 30m (2032)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4434840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Funnel not to scale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5669280" y="1325880"/>
            <a:ext cx="30175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Bottom-up: 34.4m people x MYR 255 category spend, filtered by cuisine affinity, region (50%) and channel reach (80%)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Top-down check: TAM is about 3.8% of food and beverage retail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Per-capita spend and affinity are judgements; validate in Phase 0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74320"/>
            <a:ext cx="8229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Slow population growth means demand growth must come from cuisine diffusion, convenience and online</a:t>
            </a:r>
            <a:endParaRPr lang="en-US" sz="24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280160"/>
          <a:ext cx="4206240" cy="3200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Driver 1"/>
          <p:cNvSpPr/>
          <p:nvPr/>
        </p:nvSpPr>
        <p:spPr>
          <a:xfrm>
            <a:off x="4937760" y="1325880"/>
            <a:ext cx="365760" cy="36576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4937760" y="1325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0" y="12801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Population 34.4m, +0.5%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486400" y="155448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Median age 31.7; Selangor 21.7%, Johor 12.3% (DOSM 2026)</a:t>
            </a:r>
            <a:endParaRPr lang="en-US" sz="1200" dirty="0"/>
          </a:p>
        </p:txBody>
      </p:sp>
      <p:sp>
        <p:nvSpPr>
          <p:cNvPr id="8" name="Driver 2"/>
          <p:cNvSpPr/>
          <p:nvPr/>
        </p:nvSpPr>
        <p:spPr>
          <a:xfrm>
            <a:off x="4937760" y="2148840"/>
            <a:ext cx="365760" cy="36576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4937760" y="2148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5486400" y="21031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Cuisine familiarity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5486400" y="23774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Roti canai and curry are mainstream, not only Indian-community foods</a:t>
            </a:r>
            <a:endParaRPr lang="en-US" sz="1200" dirty="0"/>
          </a:p>
        </p:txBody>
      </p:sp>
      <p:sp>
        <p:nvSpPr>
          <p:cNvPr id="12" name="Driver 3"/>
          <p:cNvSpPr/>
          <p:nvPr/>
        </p:nvSpPr>
        <p:spPr>
          <a:xfrm>
            <a:off x="4937760" y="2971800"/>
            <a:ext cx="365760" cy="36576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4937760" y="29718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5486400" y="292608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Social commerce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0" y="320040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Shopee 83%, TikTok Shop 64%, Lazada 42% of surveyed shoppers</a:t>
            </a:r>
            <a:endParaRPr lang="en-US" sz="1200" dirty="0"/>
          </a:p>
        </p:txBody>
      </p:sp>
      <p:sp>
        <p:nvSpPr>
          <p:cNvPr id="16" name="Driver 4"/>
          <p:cNvSpPr/>
          <p:nvPr/>
        </p:nvSpPr>
        <p:spPr>
          <a:xfrm>
            <a:off x="4937760" y="3794760"/>
            <a:ext cx="365760" cy="36576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4937760" y="37947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4</a:t>
            </a:r>
            <a:endParaRPr lang="en-US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5486400" y="374904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Halal trust</a:t>
            </a:r>
            <a:endParaRPr lang="en-US" sz="1400" dirty="0"/>
          </a:p>
        </p:txBody>
      </p:sp>
      <p:sp>
        <p:nvSpPr>
          <p:cNvPr id="19" name="Text 16"/>
          <p:cNvSpPr txBox="1"/>
          <p:nvPr/>
        </p:nvSpPr>
        <p:spPr>
          <a:xfrm>
            <a:off x="5486400" y="402336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Malay and other Bumiputera are 70.6% of residents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74320"/>
            <a:ext cx="8229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Malay and Bumiputera households are the largest pool; Malaysian Indians are the beachhead</a:t>
            </a:r>
            <a:endParaRPr lang="en-US" sz="24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280160"/>
          <a:ext cx="4572000" cy="3200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303520" y="1371600"/>
            <a:ext cx="33832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Malay and Bumiputera: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67% of the pool; reached through halal trust and frozen paratha and curry pastes</a:t>
            </a:r>
            <a:endParaRPr lang="en-US" sz="1400" dirty="0"/>
          </a:p>
          <a:p>
            <a:pPr indent="0" marL="0">
              <a:buNone/>
            </a:pPr>
            <a:r>
              <a:rPr lang="en-US" sz="6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Malaysian Indian: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21% of the pool from 6.5% of people; about MYR 102 per head</a:t>
            </a:r>
            <a:endParaRPr lang="en-US" sz="1400" dirty="0"/>
          </a:p>
          <a:p>
            <a:pPr indent="0" marL="0">
              <a:buNone/>
            </a:pPr>
            <a:r>
              <a:rPr lang="en-US" sz="6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Chinese and others: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snack and convenience led, online and modern trade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74320"/>
            <a:ext cx="8229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Five competitor groups crowd the shelf, but none combines Indian authenticity, halal and a near-local price</a:t>
            </a:r>
            <a:endParaRPr lang="en-US" sz="2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2011680"/>
                <a:gridCol w="822960"/>
                <a:gridCol w="1920240"/>
                <a:gridCol w="173736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Group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Examples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Price index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Distribution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Gap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Local curry and spice brands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Baba's, Adabi, Brahim's, Ayam Brand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Everywhere, incl. traditional trade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Limited regional-Indian range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Multinational cooking aids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Maggi, Knorr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110-130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Hypermarkets, convenience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Generic flavours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Local frozen roti and paratha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Kawan Food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95-110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Supermarkets, frozen cabinets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Narrow ready-meal range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Indian imports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MTR, Haldiram's, Aachi, Everest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130-170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Ethnic grocers via importers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Premium price, patchy availability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Local snack leaders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Mamee, Khee San, Jack 'n Jill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90-110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Convenience, minimarkets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Low authenticity for namkeen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43434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Price index: local mass brand = 100. Indicative; verify with a shelf audit in Phase 0.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74320"/>
            <a:ext cx="8229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Our space: Indian-authentic, halal-certified, priced at index 115-125, with reliable availability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61872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Indian authenticity (higher is up)</a:t>
            </a:r>
            <a:endParaRPr lang="en-US" sz="1000" dirty="0"/>
          </a:p>
        </p:txBody>
      </p:sp>
      <p:sp>
        <p:nvSpPr>
          <p:cNvPr id="4" name="Map area"/>
          <p:cNvSpPr/>
          <p:nvPr/>
        </p:nvSpPr>
        <p:spPr>
          <a:xfrm>
            <a:off x="457200" y="1554480"/>
            <a:ext cx="5303520" cy="269748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X axis"/>
          <p:cNvSpPr/>
          <p:nvPr/>
        </p:nvSpPr>
        <p:spPr>
          <a:xfrm>
            <a:off x="457200" y="4251960"/>
            <a:ext cx="5303520" cy="0"/>
          </a:xfrm>
          <a:prstGeom prst="line">
            <a:avLst/>
          </a:prstGeom>
          <a:noFill/>
          <a:ln w="12700">
            <a:solidFill>
              <a:schemeClr val="accent5"/>
            </a:solidFill>
            <a:prstDash val="solid"/>
          </a:ln>
        </p:spPr>
      </p:sp>
      <p:sp>
        <p:nvSpPr>
          <p:cNvPr id="6" name="Y axis"/>
          <p:cNvSpPr/>
          <p:nvPr/>
        </p:nvSpPr>
        <p:spPr>
          <a:xfrm>
            <a:off x="457200" y="1554480"/>
            <a:ext cx="0" cy="2697480"/>
          </a:xfrm>
          <a:prstGeom prst="line">
            <a:avLst/>
          </a:prstGeom>
          <a:noFill/>
          <a:ln w="12700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4297680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Price index (low to high)</a:t>
            </a:r>
            <a:endParaRPr lang="en-US" sz="1000" dirty="0"/>
          </a:p>
        </p:txBody>
      </p:sp>
      <p:sp>
        <p:nvSpPr>
          <p:cNvPr id="8" name="Pos Local curry brands"/>
          <p:cNvSpPr/>
          <p:nvPr/>
        </p:nvSpPr>
        <p:spPr>
          <a:xfrm>
            <a:off x="1719072" y="2826868"/>
            <a:ext cx="1097280" cy="384048"/>
          </a:xfrm>
          <a:prstGeom prst="roundRect">
            <a:avLst>
              <a:gd name="adj" fmla="val 23810"/>
            </a:avLst>
          </a:prstGeom>
          <a:solidFill>
            <a:srgbClr val="5B6770"/>
          </a:solidFill>
          <a:ln w="12700">
            <a:solidFill>
              <a:srgbClr val="5B677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719072" y="2826868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Local curry brands</a:t>
            </a:r>
            <a:endParaRPr lang="en-US" sz="1100" dirty="0"/>
          </a:p>
        </p:txBody>
      </p:sp>
      <p:sp>
        <p:nvSpPr>
          <p:cNvPr id="10" name="Pos MNC cooking aids"/>
          <p:cNvSpPr/>
          <p:nvPr/>
        </p:nvSpPr>
        <p:spPr>
          <a:xfrm>
            <a:off x="2560320" y="3520897"/>
            <a:ext cx="1097280" cy="384048"/>
          </a:xfrm>
          <a:prstGeom prst="roundRect">
            <a:avLst>
              <a:gd name="adj" fmla="val 23810"/>
            </a:avLst>
          </a:prstGeom>
          <a:solidFill>
            <a:srgbClr val="5B6770"/>
          </a:solidFill>
          <a:ln w="12700">
            <a:solidFill>
              <a:srgbClr val="5B677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2560320" y="3520897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MNC cooking aids</a:t>
            </a:r>
            <a:endParaRPr lang="en-US" sz="1100" dirty="0"/>
          </a:p>
        </p:txBody>
      </p:sp>
      <p:sp>
        <p:nvSpPr>
          <p:cNvPr id="12" name="Pos Local frozen roti"/>
          <p:cNvSpPr/>
          <p:nvPr/>
        </p:nvSpPr>
        <p:spPr>
          <a:xfrm>
            <a:off x="1382573" y="2479853"/>
            <a:ext cx="1097280" cy="384048"/>
          </a:xfrm>
          <a:prstGeom prst="roundRect">
            <a:avLst>
              <a:gd name="adj" fmla="val 23810"/>
            </a:avLst>
          </a:prstGeom>
          <a:solidFill>
            <a:srgbClr val="5B6770"/>
          </a:solidFill>
          <a:ln w="12700">
            <a:solidFill>
              <a:srgbClr val="5B677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382573" y="2479853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Local frozen roti</a:t>
            </a:r>
            <a:endParaRPr lang="en-US" sz="1100" dirty="0"/>
          </a:p>
        </p:txBody>
      </p:sp>
      <p:sp>
        <p:nvSpPr>
          <p:cNvPr id="14" name="Pos Indian imports"/>
          <p:cNvSpPr/>
          <p:nvPr/>
        </p:nvSpPr>
        <p:spPr>
          <a:xfrm>
            <a:off x="3906317" y="1901495"/>
            <a:ext cx="1097280" cy="384048"/>
          </a:xfrm>
          <a:prstGeom prst="roundRect">
            <a:avLst>
              <a:gd name="adj" fmla="val 23810"/>
            </a:avLst>
          </a:prstGeom>
          <a:solidFill>
            <a:srgbClr val="5B6770"/>
          </a:solidFill>
          <a:ln w="12700">
            <a:solidFill>
              <a:srgbClr val="5B6770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906317" y="1901495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Indian imports</a:t>
            </a:r>
            <a:endParaRPr lang="en-US" sz="1100" dirty="0"/>
          </a:p>
        </p:txBody>
      </p:sp>
      <p:sp>
        <p:nvSpPr>
          <p:cNvPr id="16" name="Pos Local snacks"/>
          <p:cNvSpPr/>
          <p:nvPr/>
        </p:nvSpPr>
        <p:spPr>
          <a:xfrm>
            <a:off x="961949" y="3405226"/>
            <a:ext cx="1097280" cy="384048"/>
          </a:xfrm>
          <a:prstGeom prst="roundRect">
            <a:avLst>
              <a:gd name="adj" fmla="val 23810"/>
            </a:avLst>
          </a:prstGeom>
          <a:solidFill>
            <a:srgbClr val="5B6770"/>
          </a:solidFill>
          <a:ln w="12700">
            <a:solidFill>
              <a:srgbClr val="5B6770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61949" y="3405226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Local snacks</a:t>
            </a:r>
            <a:endParaRPr lang="en-US" sz="1100" dirty="0"/>
          </a:p>
        </p:txBody>
      </p:sp>
      <p:sp>
        <p:nvSpPr>
          <p:cNvPr id="18" name="Pos Saffron Route"/>
          <p:cNvSpPr/>
          <p:nvPr/>
        </p:nvSpPr>
        <p:spPr>
          <a:xfrm>
            <a:off x="2720340" y="1970898"/>
            <a:ext cx="1188720" cy="384048"/>
          </a:xfrm>
          <a:prstGeom prst="roundRect">
            <a:avLst>
              <a:gd name="adj" fmla="val 23810"/>
            </a:avLst>
          </a:prstGeom>
          <a:solidFill>
            <a:srgbClr val="E8871E"/>
          </a:solidFill>
          <a:ln w="12700">
            <a:solidFill>
              <a:srgbClr val="E8871E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2720340" y="1970898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Saffron Route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6035040" y="1371600"/>
            <a:ext cx="265176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Imports win on authenticity but lose on price and availability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Local brands win on price and trust but not on regional range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 halal logo and local distribution close both gaps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74320"/>
            <a:ext cx="8229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Halal certification gates access; distribution and cost exposure are the other real barriers</a:t>
            </a:r>
            <a:endParaRPr lang="en-US" sz="2400" dirty="0"/>
          </a:p>
        </p:txBody>
      </p:sp>
      <p:sp>
        <p:nvSpPr>
          <p:cNvPr id="3" name="Barrier 1"/>
          <p:cNvSpPr/>
          <p:nvPr/>
        </p:nvSpPr>
        <p:spPr>
          <a:xfrm>
            <a:off x="457200" y="1280160"/>
            <a:ext cx="402336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38988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Halal certification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737360"/>
            <a:ext cx="3657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Only JAKIM-recognised bodies count; 94 listed, incl. Indian ones. Start in Month 0.</a:t>
            </a:r>
            <a:endParaRPr lang="en-US" sz="1400" dirty="0"/>
          </a:p>
        </p:txBody>
      </p:sp>
      <p:sp>
        <p:nvSpPr>
          <p:cNvPr id="6" name="Barrier 2"/>
          <p:cNvSpPr/>
          <p:nvPr/>
        </p:nvSpPr>
        <p:spPr>
          <a:xfrm>
            <a:off x="4663440" y="1280160"/>
            <a:ext cx="402336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846320" y="138988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Food regulation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4846320" y="1737360"/>
            <a:ext cx="3657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Product registration, Bahasa labelling, packaging EPR and plastic tax coming.</a:t>
            </a:r>
            <a:endParaRPr lang="en-US" sz="1400" dirty="0"/>
          </a:p>
        </p:txBody>
      </p:sp>
      <p:sp>
        <p:nvSpPr>
          <p:cNvPr id="9" name="Barrier 3"/>
          <p:cNvSpPr/>
          <p:nvPr/>
        </p:nvSpPr>
        <p:spPr>
          <a:xfrm>
            <a:off x="457200" y="2880360"/>
            <a:ext cx="402336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0080" y="299008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Tariffs, SST and FX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3337560"/>
            <a:ext cx="3657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Duty by HS code; INR-MYR swings hit landed cost. Modelled as COGS +/- 5-8%.</a:t>
            </a:r>
            <a:endParaRPr lang="en-US" sz="1400" dirty="0"/>
          </a:p>
        </p:txBody>
      </p:sp>
      <p:sp>
        <p:nvSpPr>
          <p:cNvPr id="12" name="Barrier 4"/>
          <p:cNvSpPr/>
          <p:nvPr/>
        </p:nvSpPr>
        <p:spPr>
          <a:xfrm>
            <a:off x="4663440" y="2880360"/>
            <a:ext cx="402336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846320" y="299008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Distribution and listing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4846320" y="3337560"/>
            <a:ext cx="3657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Listing fees, 60-90 day terms, foreign-equity limits in wholesale. Use a licensed partner.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45262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accent5"/>
                </a:solidFill>
              </a:rPr>
              <a:t>Online entry is the low barrier: Shopee, TikTok Shop and Lazada can test demand before heavy capital is committed.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74320"/>
            <a:ext cx="8229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Each entry mode trades control against speed and capital; none is best on every criterion</a:t>
            </a:r>
            <a:endParaRPr lang="en-US" sz="24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2377440"/>
                <a:gridCol w="914400"/>
                <a:gridCol w="2011680"/>
                <a:gridCol w="731520"/>
                <a:gridCol w="73152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Option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How it works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Gross margin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Capital and fixed cost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Speed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Control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Direct entry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Own sales force and warehouse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46%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MYR 3.0m; 4.5m a year fixed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Slow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Full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Distribution partner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Licensed distributor sells to trade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36%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MYR 0.5m; 1.8m a year fixed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Fast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Low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Joint venture (51:49)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Shared entity, local co-pack option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42%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MYR 5.0m (51% ours)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Medium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Shared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Digital-first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Marketplaces and D2C, 3PL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50%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MYR 0.4m; 1.2m a year fixed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Fast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High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Hybrid callout"/>
          <p:cNvSpPr/>
          <p:nvPr/>
        </p:nvSpPr>
        <p:spPr>
          <a:xfrm>
            <a:off x="457200" y="3977640"/>
            <a:ext cx="8229600" cy="640080"/>
          </a:xfrm>
          <a:prstGeom prst="roundRect">
            <a:avLst>
              <a:gd name="adj" fmla="val 11429"/>
            </a:avLst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640080" y="4005072"/>
            <a:ext cx="78638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Recommended hybrid: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distributor for doors and halal know-how, own digital layer for margin and data, option to step up to a JV later.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74320"/>
            <a:ext cx="8229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The hybrid is the only option with a clearly positive NPV; direct entry and a JV carry too much fixed cost</a:t>
            </a:r>
            <a:endParaRPr lang="en-US" sz="24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280160"/>
          <a:ext cx="5120640" cy="3200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852160" y="13258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Weighted score (of 5)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852160" y="169164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Direct entry</a:t>
            </a:r>
            <a:endParaRPr lang="en-US" sz="1300" dirty="0"/>
          </a:p>
        </p:txBody>
      </p:sp>
      <p:sp>
        <p:nvSpPr>
          <p:cNvPr id="6" name="Score 1"/>
          <p:cNvSpPr/>
          <p:nvPr/>
        </p:nvSpPr>
        <p:spPr>
          <a:xfrm>
            <a:off x="7955280" y="1691640"/>
            <a:ext cx="731520" cy="365760"/>
          </a:xfrm>
          <a:prstGeom prst="roundRect">
            <a:avLst>
              <a:gd name="adj" fmla="val 20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955280" y="169164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2.10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5852160" y="214884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Distribution partner</a:t>
            </a:r>
            <a:endParaRPr lang="en-US" sz="1300" dirty="0"/>
          </a:p>
        </p:txBody>
      </p:sp>
      <p:sp>
        <p:nvSpPr>
          <p:cNvPr id="9" name="Score 2"/>
          <p:cNvSpPr/>
          <p:nvPr/>
        </p:nvSpPr>
        <p:spPr>
          <a:xfrm>
            <a:off x="7955280" y="2148840"/>
            <a:ext cx="731520" cy="365760"/>
          </a:xfrm>
          <a:prstGeom prst="roundRect">
            <a:avLst>
              <a:gd name="adj" fmla="val 20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955280" y="214884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3.64</a:t>
            </a:r>
            <a:endParaRPr lang="en-US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5852160" y="260604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Joint venture</a:t>
            </a:r>
            <a:endParaRPr lang="en-US" sz="1300" dirty="0"/>
          </a:p>
        </p:txBody>
      </p:sp>
      <p:sp>
        <p:nvSpPr>
          <p:cNvPr id="12" name="Score 3"/>
          <p:cNvSpPr/>
          <p:nvPr/>
        </p:nvSpPr>
        <p:spPr>
          <a:xfrm>
            <a:off x="7955280" y="2606040"/>
            <a:ext cx="731520" cy="365760"/>
          </a:xfrm>
          <a:prstGeom prst="roundRect">
            <a:avLst>
              <a:gd name="adj" fmla="val 20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7955280" y="260604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2.95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5852160" y="306324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Digital-first</a:t>
            </a:r>
            <a:endParaRPr lang="en-US" sz="1300" dirty="0"/>
          </a:p>
        </p:txBody>
      </p:sp>
      <p:sp>
        <p:nvSpPr>
          <p:cNvPr id="15" name="Score 4"/>
          <p:cNvSpPr/>
          <p:nvPr/>
        </p:nvSpPr>
        <p:spPr>
          <a:xfrm>
            <a:off x="7955280" y="3063240"/>
            <a:ext cx="731520" cy="365760"/>
          </a:xfrm>
          <a:prstGeom prst="roundRect">
            <a:avLst>
              <a:gd name="adj" fmla="val 20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7955280" y="306324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3.27</a:t>
            </a:r>
            <a:endParaRPr lang="en-US" sz="1300" dirty="0"/>
          </a:p>
        </p:txBody>
      </p:sp>
      <p:sp>
        <p:nvSpPr>
          <p:cNvPr id="17" name="Text 14"/>
          <p:cNvSpPr txBox="1"/>
          <p:nvPr/>
        </p:nvSpPr>
        <p:spPr>
          <a:xfrm>
            <a:off x="5852160" y="352044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Recommended hybrid</a:t>
            </a:r>
            <a:endParaRPr lang="en-US" sz="1300" dirty="0"/>
          </a:p>
        </p:txBody>
      </p:sp>
      <p:sp>
        <p:nvSpPr>
          <p:cNvPr id="18" name="Score 5"/>
          <p:cNvSpPr/>
          <p:nvPr/>
        </p:nvSpPr>
        <p:spPr>
          <a:xfrm>
            <a:off x="7955280" y="3520440"/>
            <a:ext cx="73152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7955280" y="352044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4.55</a:t>
            </a:r>
            <a:endParaRPr lang="en-US" sz="1300" dirty="0"/>
          </a:p>
        </p:txBody>
      </p:sp>
      <p:sp>
        <p:nvSpPr>
          <p:cNvPr id="20" name="Text 17"/>
          <p:cNvSpPr txBox="1"/>
          <p:nvPr/>
        </p:nvSpPr>
        <p:spPr>
          <a:xfrm>
            <a:off x="5852160" y="402336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Criteria: NPV 30%, speed 15%, capital at risk 15%, control 15%, local know-how 15%, optionality 10%. Modes on a common SOM path; hybrid in the full model, so read as directional.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74320"/>
            <a:ext cx="8229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Revenue reaches MYR 30m by Year 5, with operating break-even in Year 3</a:t>
            </a:r>
            <a:endParaRPr lang="en-US" sz="24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188720"/>
          <a:ext cx="8229600" cy="1828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108960"/>
          <a:ext cx="82296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1280160"/>
                <a:gridCol w="1280160"/>
                <a:gridCol w="1280160"/>
                <a:gridCol w="1280160"/>
                <a:gridCol w="1280160"/>
              </a:tblGrid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MYR m</a:t>
                      </a:r>
                      <a:endParaRPr lang="en-US" sz="1200" dirty="0"/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Y1 2028</a:t>
                      </a:r>
                      <a:endParaRPr lang="en-US" sz="1200" dirty="0"/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Y2 2029</a:t>
                      </a:r>
                      <a:endParaRPr lang="en-US" sz="1200" dirty="0"/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Y3 2030</a:t>
                      </a:r>
                      <a:endParaRPr lang="en-US" sz="1200" dirty="0"/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Y4 2031</a:t>
                      </a:r>
                      <a:endParaRPr lang="en-US" sz="1200" dirty="0"/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Y5 2032</a:t>
                      </a:r>
                      <a:endParaRPr lang="en-US" sz="1200" dirty="0"/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Revenue</a:t>
                      </a:r>
                      <a:endParaRPr lang="en-US" sz="1200" dirty="0"/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2.2</a:t>
                      </a:r>
                      <a:endParaRPr lang="en-US" sz="1200" dirty="0"/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7.5</a:t>
                      </a:r>
                      <a:endParaRPr lang="en-US" sz="1200" dirty="0"/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14.9</a:t>
                      </a:r>
                      <a:endParaRPr lang="en-US" sz="1200" dirty="0"/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22.8</a:t>
                      </a:r>
                      <a:endParaRPr lang="en-US" sz="1200" dirty="0"/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30.0</a:t>
                      </a:r>
                      <a:endParaRPr lang="en-US" sz="1200" dirty="0"/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EBITDA</a:t>
                      </a:r>
                      <a:endParaRPr lang="en-US" sz="1200" dirty="0"/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accent4"/>
                          </a:solidFill>
                        </a:rPr>
                        <a:t>-1.6</a:t>
                      </a:r>
                      <a:endParaRPr lang="en-US" sz="1200" dirty="0"/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accent4"/>
                          </a:solidFill>
                        </a:rPr>
                        <a:t>-1.0</a:t>
                      </a:r>
                      <a:endParaRPr lang="en-US" sz="1200" dirty="0"/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0.4</a:t>
                      </a:r>
                      <a:endParaRPr lang="en-US" sz="1200" dirty="0"/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2.4</a:t>
                      </a:r>
                      <a:endParaRPr lang="en-US" sz="1200" dirty="0"/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4.4</a:t>
                      </a:r>
                      <a:endParaRPr lang="en-US" sz="1200" dirty="0"/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Free cash flow</a:t>
                      </a:r>
                      <a:endParaRPr lang="en-US" sz="1200" dirty="0"/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accent4"/>
                          </a:solidFill>
                        </a:rPr>
                        <a:t>-2.4</a:t>
                      </a:r>
                      <a:endParaRPr lang="en-US" sz="1200" dirty="0"/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accent4"/>
                          </a:solidFill>
                        </a:rPr>
                        <a:t>-2.6</a:t>
                      </a:r>
                      <a:endParaRPr lang="en-US" sz="1200" dirty="0"/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accent4"/>
                          </a:solidFill>
                        </a:rPr>
                        <a:t>-1.3</a:t>
                      </a:r>
                      <a:endParaRPr lang="en-US" sz="1200" dirty="0"/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0.7</a:t>
                      </a:r>
                      <a:endParaRPr lang="en-US" sz="1200" dirty="0"/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2.6</a:t>
                      </a:r>
                      <a:endParaRPr lang="en-US" sz="1200" dirty="0"/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Cumulative FCF</a:t>
                      </a:r>
                      <a:endParaRPr lang="en-US" sz="1200" dirty="0"/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accent4"/>
                          </a:solidFill>
                        </a:rPr>
                        <a:t>-4.4</a:t>
                      </a:r>
                      <a:endParaRPr lang="en-US" sz="1200" dirty="0"/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accent4"/>
                          </a:solidFill>
                        </a:rPr>
                        <a:t>-7.1</a:t>
                      </a:r>
                      <a:endParaRPr lang="en-US" sz="1200" dirty="0"/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accent4"/>
                          </a:solidFill>
                        </a:rPr>
                        <a:t>-8.3</a:t>
                      </a:r>
                      <a:endParaRPr lang="en-US" sz="1200" dirty="0"/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accent4"/>
                          </a:solidFill>
                        </a:rPr>
                        <a:t>-7.6</a:t>
                      </a:r>
                      <a:endParaRPr lang="en-US" sz="1200" dirty="0"/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accent4"/>
                          </a:solidFill>
                        </a:rPr>
                        <a:t>-5.0</a:t>
                      </a:r>
                      <a:endParaRPr lang="en-US" sz="1200" dirty="0"/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1"/>
          <p:cNvSpPr txBox="1"/>
          <p:nvPr/>
        </p:nvSpPr>
        <p:spPr>
          <a:xfrm>
            <a:off x="457200" y="457200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Y0 2027 set-up: MYR 1.2m pre-launch plus MYR 0.8m capex. Gross margin 41%; online contribution supports LTV/CAC of 3.8x by Year 3.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74320"/>
            <a:ext cx="8229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The discount rate, sales per door and roll-out pace swing value most; marketing costs matter least</a:t>
            </a:r>
            <a:endParaRPr lang="en-US" sz="24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188720"/>
          <a:ext cx="822960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452628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Value depends on terminal value: the five-year NPV alone is MYR -5.2m. Phase gates test door pace and sales per door first.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74320"/>
            <a:ext cx="8229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Downside is capped by stage gates; the probability-weighted NPV is MYR 9.4m</a:t>
            </a:r>
            <a:endParaRPr lang="en-US" sz="24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448056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868680"/>
                <a:gridCol w="868680"/>
                <a:gridCol w="914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Bear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Base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Bull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NPV, MYR m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-12.1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11.8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26.3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Year-5 revenue, MYR m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17.8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30.0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38.5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Year-5 EBIT margin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-6%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13%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19%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Peak funding, MYR m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15.7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8.3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6.3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Probability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25%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50%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25%</a:t>
                      </a:r>
                      <a:endParaRPr lang="en-US" sz="1200" dirty="0"/>
                    </a:p>
                  </a:txBody>
                  <a:tcPr marL="73152" marR="73152" marT="36576" marB="36576" anchor="ctr">
                    <a:lnL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C7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3840480"/>
            <a:ext cx="4480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Bear: door roll-out 35% slower, sales per door 20% lower, COGS +8%, CAC +25%, halal delay. Zero terminal value assumed.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212080" y="12801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Top risks and mitigations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5212080" y="1691640"/>
            <a:ext cx="3474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Halal or listing delay: certify from Month 0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Distributor under-delivers: performance-linked terms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FX and duty: annual price indexing, co-pack option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CAC inflation: cap at MYR 35, LTV/CAC floor 3x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74320"/>
            <a:ext cx="8229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Approve Phase 0 now; release each next tranche only when its gate is met</a:t>
            </a:r>
            <a:endParaRPr lang="en-US" sz="2400" dirty="0"/>
          </a:p>
        </p:txBody>
      </p:sp>
      <p:sp>
        <p:nvSpPr>
          <p:cNvPr id="3" name="Phase 0"/>
          <p:cNvSpPr/>
          <p:nvPr/>
        </p:nvSpPr>
        <p:spPr>
          <a:xfrm>
            <a:off x="457200" y="1280160"/>
            <a:ext cx="1828800" cy="685800"/>
          </a:xfrm>
          <a:prstGeom prst="roundRect">
            <a:avLst>
              <a:gd name="adj" fmla="val 1066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94360" y="1335024"/>
            <a:ext cx="1645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0. Validate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To Month 6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2468880" y="1280160"/>
            <a:ext cx="6217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Halal certificate, distributor signed, shelf audit and survey confirm price index and spend. Budget about MYR 1.2m.</a:t>
            </a:r>
            <a:endParaRPr lang="en-US" sz="1400" dirty="0"/>
          </a:p>
        </p:txBody>
      </p:sp>
      <p:sp>
        <p:nvSpPr>
          <p:cNvPr id="6" name="Phase 1"/>
          <p:cNvSpPr/>
          <p:nvPr/>
        </p:nvSpPr>
        <p:spPr>
          <a:xfrm>
            <a:off x="457200" y="2057400"/>
            <a:ext cx="1828800" cy="68580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2112264"/>
            <a:ext cx="1645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1. Launch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Year 1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2468880" y="2057400"/>
            <a:ext cx="6217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Klang Valley and Johor, 450 doors. Gate: 300 doors by Month 9, MYR 400+ per door, CAC at or below MYR 35.</a:t>
            </a:r>
            <a:endParaRPr lang="en-US" sz="1400" dirty="0"/>
          </a:p>
        </p:txBody>
      </p:sp>
      <p:sp>
        <p:nvSpPr>
          <p:cNvPr id="9" name="Phase 2"/>
          <p:cNvSpPr/>
          <p:nvPr/>
        </p:nvSpPr>
        <p:spPr>
          <a:xfrm>
            <a:off x="457200" y="2834640"/>
            <a:ext cx="1828800" cy="68580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94360" y="2889504"/>
            <a:ext cx="1645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2. Scale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Years 2-3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2468880" y="2834640"/>
            <a:ext cx="6217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2,100 doors, add Penang and frozen range. Gate: 1,200 doors by Month 24, EBIT near break-even.</a:t>
            </a:r>
            <a:endParaRPr lang="en-US" sz="1400" dirty="0"/>
          </a:p>
        </p:txBody>
      </p:sp>
      <p:sp>
        <p:nvSpPr>
          <p:cNvPr id="12" name="Phase 3"/>
          <p:cNvSpPr/>
          <p:nvPr/>
        </p:nvSpPr>
        <p:spPr>
          <a:xfrm>
            <a:off x="457200" y="3611880"/>
            <a:ext cx="1828800" cy="68580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94360" y="3666744"/>
            <a:ext cx="1645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3. Optimise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Years 4-5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2468880" y="3611880"/>
            <a:ext cx="6217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Assess local co-packing or JV. Gate: EBIT margin above 10%, gross margin above 40%.</a:t>
            </a:r>
            <a:endParaRPr lang="en-US" sz="1400" dirty="0"/>
          </a:p>
        </p:txBody>
      </p:sp>
      <p:sp>
        <p:nvSpPr>
          <p:cNvPr id="15" name="Decision bar"/>
          <p:cNvSpPr/>
          <p:nvPr/>
        </p:nvSpPr>
        <p:spPr>
          <a:xfrm>
            <a:off x="457200" y="4389120"/>
            <a:ext cx="8229600" cy="347472"/>
          </a:xfrm>
          <a:prstGeom prst="roundRect">
            <a:avLst>
              <a:gd name="adj" fmla="val 21053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0080" y="4389120"/>
            <a:ext cx="7863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Decision requested: approve Phase 0 (about INR 2.5 crore) and mandate distributor and halal workstreams.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affron Route">
  <a:themeElements>
    <a:clrScheme name="Saffron Route">
      <a:dk1>
        <a:srgbClr val="2B1A0E"/>
      </a:dk1>
      <a:lt1>
        <a:srgbClr val="FFFFFF"/>
      </a:lt1>
      <a:dk2>
        <a:srgbClr val="7A3E00"/>
      </a:dk2>
      <a:lt2>
        <a:srgbClr val="F8ECDD"/>
      </a:lt2>
      <a:accent1>
        <a:srgbClr val="E8871E"/>
      </a:accent1>
      <a:accent2>
        <a:srgbClr val="7A3E00"/>
      </a:accent2>
      <a:accent3>
        <a:srgbClr val="2E7D6B"/>
      </a:accent3>
      <a:accent4>
        <a:srgbClr val="B23A48"/>
      </a:accent4>
      <a:accent5>
        <a:srgbClr val="5B6770"/>
      </a:accent5>
      <a:accent6>
        <a:srgbClr val="F2C14E"/>
      </a:accent6>
      <a:hlink>
        <a:srgbClr val="7A3E00"/>
      </a:hlink>
      <a:folHlink>
        <a:srgbClr val="5B6770"/>
      </a:folHlink>
    </a:clrScheme>
    <a:fontScheme name="Saffron Rout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Saffron Route Foods - Malaysia market entry</dc:title>
  <dc:subject>PptxGenJS Presentation</dc:subject>
  <dc:creator>Strategy team</dc:creator>
  <cp:lastModifiedBy>Strategy team</cp:lastModifiedBy>
  <cp:revision>1</cp:revision>
  <dcterms:created xsi:type="dcterms:W3CDTF">2026-10-13T07:14:35Z</dcterms:created>
  <dcterms:modified xsi:type="dcterms:W3CDTF">2026-10-13T07:14:35Z</dcterms:modified>
</cp:coreProperties>
</file>