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charts/chart1.xml" ContentType="application/vnd.openxmlformats-officedocument.drawingml.chart+xml"/>
  <Override PartName="/ppt/slideMasters/slideMaster4.xml" ContentType="application/vnd.openxmlformats-officedocument.presentationml.slideMaster+xml"/>
  <Override PartName="/ppt/slides/slide4.xml" ContentType="application/vnd.openxmlformats-officedocument.presentationml.slide+xml"/>
  <Override PartName="/ppt/charts/chart2.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charts/chart3.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charts/chart4.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charts/chart5.xml" ContentType="application/vnd.openxmlformats-officedocument.drawingml.chart+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charts/chart6.xml" ContentType="application/vnd.openxmlformats-officedocument.drawingml.chart+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6B7A86"/>
                </a:solidFill>
                <a:latin typeface="+mn-lt"/>
              </a:defRPr>
            </a:pPr>
            <a:r>
              <a:rPr sz="1200" b="0" i="0" u="none" strike="noStrike">
                <a:solidFill>
                  <a:srgbClr val="6B7A86"/>
                </a:solidFill>
                <a:latin typeface="+mn-lt"/>
              </a:rPr>
              <a:t>Index, 2024 = 100</a:t>
            </a:r>
          </a:p>
        </c:rich>
      </c:tx>
      <c:layout/>
      <c:overlay val="0"/>
    </c:title>
    <c:autoTitleDeleted val="0"/>
    <c:plotArea>
      <c:layout/>
      <c:lineChart>
        <c:varyColors val="0"/>
        <c:ser>
          <c:idx val="0"/>
          <c:order val="0"/>
          <c:tx>
            <c:strRef>
              <c:f>Sheet1!$B$1</c:f>
              <c:strCache>
                <c:ptCount val="1"/>
                <c:pt idx="0">
                  <c:v>Revenue</c:v>
                </c:pt>
              </c:strCache>
            </c:strRef>
          </c:tx>
          <c:spPr>
            <a:solidFill>
              <a:srgbClr val="1F3A4D"/>
            </a:solidFill>
            <a:ln w="38100" cap="flat">
              <a:solidFill>
                <a:srgbClr val="1F3A4D"/>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7"/>
            <c:spPr>
              <a:solidFill>
                <a:srgbClr val="1F3A4D"/>
              </a:solidFill>
              <a:ln w="9525" cap="flat">
                <a:solidFill>
                  <a:srgbClr val="1F3A4D"/>
                </a:solidFill>
                <a:prstDash val="solid"/>
                <a:round/>
              </a:ln>
              <a:effectLst/>
            </c:spPr>
          </c:marker>
          <c:cat>
            <c:multiLvlStrRef>
              <c:f>Sheet1!$A$2:$A$4</c:f>
              <c:multiLvlStrCache>
                <c:ptCount val="3"/>
                <c:lvl>
                  <c:pt idx="0">
                    <c:v>2024</c:v>
                  </c:pt>
                  <c:pt idx="1">
                    <c:v>2025</c:v>
                  </c:pt>
                  <c:pt idx="2">
                    <c:v>2026</c:v>
                  </c:pt>
                </c:lvl>
              </c:multiLvlStrCache>
            </c:multiLvlStrRef>
          </c:cat>
          <c:val>
            <c:numRef>
              <c:f>Sheet1!$B$2:$B$4</c:f>
              <c:numCache>
                <c:formatCode>General</c:formatCode>
                <c:ptCount val="3"/>
                <c:pt idx="0">
                  <c:v>100</c:v>
                </c:pt>
                <c:pt idx="1">
                  <c:v>111</c:v>
                </c:pt>
                <c:pt idx="2">
                  <c:v>122</c:v>
                </c:pt>
              </c:numCache>
            </c:numRef>
          </c:val>
          <c:smooth val="0"/>
        </c:ser>
        <c:ser>
          <c:idx val="1"/>
          <c:order val="1"/>
          <c:tx>
            <c:strRef>
              <c:f>Sheet1!$C$1</c:f>
              <c:strCache>
                <c:ptCount val="1"/>
                <c:pt idx="0">
                  <c:v>Inventory</c:v>
                </c:pt>
              </c:strCache>
            </c:strRef>
          </c:tx>
          <c:spPr>
            <a:solidFill>
              <a:srgbClr val="E9A23B"/>
            </a:solidFill>
            <a:ln w="38100" cap="flat">
              <a:solidFill>
                <a:srgbClr val="E9A23B"/>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7"/>
            <c:spPr>
              <a:solidFill>
                <a:srgbClr val="E9A23B"/>
              </a:solidFill>
              <a:ln w="9525" cap="flat">
                <a:solidFill>
                  <a:srgbClr val="E9A23B"/>
                </a:solidFill>
                <a:prstDash val="solid"/>
                <a:round/>
              </a:ln>
              <a:effectLst/>
            </c:spPr>
          </c:marker>
          <c:cat>
            <c:multiLvlStrRef>
              <c:f>Sheet1!$A$2:$A$4</c:f>
              <c:multiLvlStrCache>
                <c:ptCount val="3"/>
                <c:lvl>
                  <c:pt idx="0">
                    <c:v>2024</c:v>
                  </c:pt>
                  <c:pt idx="1">
                    <c:v>2025</c:v>
                  </c:pt>
                  <c:pt idx="2">
                    <c:v>2026</c:v>
                  </c:pt>
                </c:lvl>
              </c:multiLvlStrCache>
            </c:multiLvlStrRef>
          </c:cat>
          <c:val>
            <c:numRef>
              <c:f>Sheet1!$C$2:$C$4</c:f>
              <c:numCache>
                <c:formatCode>General</c:formatCode>
                <c:ptCount val="3"/>
                <c:pt idx="0">
                  <c:v>100</c:v>
                </c:pt>
                <c:pt idx="1">
                  <c:v>123</c:v>
                </c:pt>
                <c:pt idx="2">
                  <c:v>156</c:v>
                </c:pt>
              </c:numCache>
            </c:numRef>
          </c:val>
          <c:smooth val="0"/>
        </c:ser>
        <c:ser>
          <c:idx val="2"/>
          <c:order val="2"/>
          <c:tx>
            <c:strRef>
              <c:f>Sheet1!$D$1</c:f>
              <c:strCache>
                <c:ptCount val="1"/>
                <c:pt idx="0">
                  <c:v>Overtime</c:v>
                </c:pt>
              </c:strCache>
            </c:strRef>
          </c:tx>
          <c:spPr>
            <a:solidFill>
              <a:srgbClr val="2A9D8F"/>
            </a:solidFill>
            <a:ln w="38100" cap="flat">
              <a:solidFill>
                <a:srgbClr val="2A9D8F"/>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7"/>
            <c:spPr>
              <a:solidFill>
                <a:srgbClr val="2A9D8F"/>
              </a:solidFill>
              <a:ln w="9525" cap="flat">
                <a:solidFill>
                  <a:srgbClr val="2A9D8F"/>
                </a:solidFill>
                <a:prstDash val="solid"/>
                <a:round/>
              </a:ln>
              <a:effectLst/>
            </c:spPr>
          </c:marker>
          <c:cat>
            <c:multiLvlStrRef>
              <c:f>Sheet1!$A$2:$A$4</c:f>
              <c:multiLvlStrCache>
                <c:ptCount val="3"/>
                <c:lvl>
                  <c:pt idx="0">
                    <c:v>2024</c:v>
                  </c:pt>
                  <c:pt idx="1">
                    <c:v>2025</c:v>
                  </c:pt>
                  <c:pt idx="2">
                    <c:v>2026</c:v>
                  </c:pt>
                </c:lvl>
              </c:multiLvlStrCache>
            </c:multiLvlStrRef>
          </c:cat>
          <c:val>
            <c:numRef>
              <c:f>Sheet1!$D$2:$D$4</c:f>
              <c:numCache>
                <c:formatCode>General</c:formatCode>
                <c:ptCount val="3"/>
                <c:pt idx="0">
                  <c:v>100</c:v>
                </c:pt>
                <c:pt idx="1">
                  <c:v>128</c:v>
                </c:pt>
                <c:pt idx="2">
                  <c:v>175</c:v>
                </c:pt>
              </c:numCache>
            </c:numRef>
          </c:val>
          <c:smooth val="0"/>
        </c:ser>
        <c:ser>
          <c:idx val="3"/>
          <c:order val="3"/>
          <c:tx>
            <c:strRef>
              <c:f>Sheet1!$E$1</c:f>
              <c:strCache>
                <c:ptCount val="1"/>
                <c:pt idx="0">
                  <c:v>Write-offs</c:v>
                </c:pt>
              </c:strCache>
            </c:strRef>
          </c:tx>
          <c:spPr>
            <a:solidFill>
              <a:srgbClr val="6B7A86"/>
            </a:solidFill>
            <a:ln w="38100" cap="flat">
              <a:solidFill>
                <a:srgbClr val="6B7A86"/>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7"/>
            <c:spPr>
              <a:solidFill>
                <a:srgbClr val="6B7A86"/>
              </a:solidFill>
              <a:ln w="9525" cap="flat">
                <a:solidFill>
                  <a:srgbClr val="6B7A86"/>
                </a:solidFill>
                <a:prstDash val="solid"/>
                <a:round/>
              </a:ln>
              <a:effectLst/>
            </c:spPr>
          </c:marker>
          <c:cat>
            <c:multiLvlStrRef>
              <c:f>Sheet1!$A$2:$A$4</c:f>
              <c:multiLvlStrCache>
                <c:ptCount val="3"/>
                <c:lvl>
                  <c:pt idx="0">
                    <c:v>2024</c:v>
                  </c:pt>
                  <c:pt idx="1">
                    <c:v>2025</c:v>
                  </c:pt>
                  <c:pt idx="2">
                    <c:v>2026</c:v>
                  </c:pt>
                </c:lvl>
              </c:multiLvlStrCache>
            </c:multiLvlStrRef>
          </c:cat>
          <c:val>
            <c:numRef>
              <c:f>Sheet1!$E$2:$E$4</c:f>
              <c:numCache>
                <c:formatCode>General</c:formatCode>
                <c:ptCount val="3"/>
                <c:pt idx="0">
                  <c:v>100</c:v>
                </c:pt>
                <c:pt idx="1">
                  <c:v>143</c:v>
                </c:pt>
                <c:pt idx="2">
                  <c:v>215</c:v>
                </c:pt>
              </c:numCache>
            </c:numRef>
          </c:val>
          <c:smooth val="0"/>
        </c:ser>
        <c:ser>
          <c:idx val="4"/>
          <c:order val="4"/>
          <c:tx>
            <c:strRef>
              <c:f>Sheet1!$F$1</c:f>
              <c:strCache>
                <c:ptCount val="1"/>
                <c:pt idx="0">
                  <c:v>Emergency buying</c:v>
                </c:pt>
              </c:strCache>
            </c:strRef>
          </c:tx>
          <c:spPr>
            <a:solidFill>
              <a:srgbClr val="C8553D"/>
            </a:solidFill>
            <a:ln w="38100" cap="flat">
              <a:solidFill>
                <a:srgbClr val="C8553D"/>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7"/>
            <c:spPr>
              <a:solidFill>
                <a:srgbClr val="C8553D"/>
              </a:solidFill>
              <a:ln w="9525" cap="flat">
                <a:solidFill>
                  <a:srgbClr val="C8553D"/>
                </a:solidFill>
                <a:prstDash val="solid"/>
                <a:round/>
              </a:ln>
              <a:effectLst/>
            </c:spPr>
          </c:marker>
          <c:cat>
            <c:multiLvlStrRef>
              <c:f>Sheet1!$A$2:$A$4</c:f>
              <c:multiLvlStrCache>
                <c:ptCount val="3"/>
                <c:lvl>
                  <c:pt idx="0">
                    <c:v>2024</c:v>
                  </c:pt>
                  <c:pt idx="1">
                    <c:v>2025</c:v>
                  </c:pt>
                  <c:pt idx="2">
                    <c:v>2026</c:v>
                  </c:pt>
                </c:lvl>
              </c:multiLvlStrCache>
            </c:multiLvlStrRef>
          </c:cat>
          <c:val>
            <c:numRef>
              <c:f>Sheet1!$F$2:$F$4</c:f>
              <c:numCache>
                <c:formatCode>General</c:formatCode>
                <c:ptCount val="3"/>
                <c:pt idx="0">
                  <c:v>100</c:v>
                </c:pt>
                <c:pt idx="1">
                  <c:v>153</c:v>
                </c:pt>
                <c:pt idx="2">
                  <c:v>233</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6B7A86"/>
                </a:solidFill>
                <a:latin typeface="+mn-lt"/>
              </a:defRPr>
            </a:pPr>
            <a:endParaRPr lang="en-US"/>
          </a:p>
        </c:txPr>
        <c:crossAx val="2094734552"/>
        <c:crosses val="autoZero"/>
        <c:auto val="1"/>
        <c:lblAlgn val="ctr"/>
        <c:noMultiLvlLbl val="1"/>
      </c:catAx>
      <c:valAx>
        <c:axId val="2094734552"/>
        <c:scaling>
          <c:orientation val="minMax"/>
          <c:min val="80"/>
        </c:scaling>
        <c:delete val="0"/>
        <c:axPos val="l"/>
        <c:majorGridlines>
          <c:spPr>
            <a:ln w="6350" cap="flat">
              <a:solidFill>
                <a:srgbClr val="E3E8EC"/>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6B7A86"/>
                </a:solidFill>
                <a:latin typeface="+mn-lt"/>
              </a:defRPr>
            </a:pPr>
            <a:endParaRPr lang="en-US"/>
          </a:p>
        </c:txPr>
        <c:crossAx val="2094734554"/>
        <c:crosses val="autoZero"/>
        <c:crossBetween val="between"/>
      </c:valAx>
      <c:spPr>
        <a:noFill/>
        <a:ln>
          <a:noFill/>
        </a:ln>
        <a:effectLst/>
      </c:spPr>
    </c:plotArea>
    <c:legend>
      <c:legendPos val="b"/>
      <c:overlay val="0"/>
      <c:txPr>
        <a:bodyPr/>
        <a:lstStyle/>
        <a:p>
          <a:pPr>
            <a:defRPr sz="1100">
              <a:latin typeface="+mn-lt"/>
              <a:cs typeface="+mn-lt"/>
            </a:defRPr>
          </a:pPr>
          <a:endParaRPr lang="en-US"/>
        </a:p>
      </c:txPr>
    </c:legend>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6B7A86"/>
                </a:solidFill>
                <a:latin typeface="+mn-lt"/>
              </a:defRPr>
            </a:pPr>
            <a:r>
              <a:rPr sz="1200" b="0" i="0" u="none" strike="noStrike">
                <a:solidFill>
                  <a:srgbClr val="6B7A86"/>
                </a:solidFill>
                <a:latin typeface="+mn-lt"/>
              </a:rPr>
              <a:t>Excess over 2024 intensity, RM thousand (total gap RM 1,077k)</a:t>
            </a:r>
          </a:p>
        </c:rich>
      </c:tx>
      <c:layout/>
      <c:overlay val="0"/>
    </c:title>
    <c:autoTitleDeleted val="0"/>
    <c:plotArea>
      <c:layout/>
      <c:barChart>
        <c:barDir val="col"/>
        <c:grouping val="clustered"/>
        <c:varyColors val="0"/>
        <c:ser>
          <c:idx val="0"/>
          <c:order val="0"/>
          <c:tx>
            <c:strRef>
              <c:f>Sheet1!$B$1</c:f>
              <c:strCache>
                <c:ptCount val="1"/>
                <c:pt idx="0">
                  <c:v>RM thousand</c:v>
                </c:pt>
              </c:strCache>
            </c:strRef>
          </c:tx>
          <c:spPr>
            <a:solidFill>
              <a:srgbClr val="C8553D"/>
            </a:solidFill>
            <a:effectLst/>
          </c:spPr>
          <c:invertIfNegative val="0"/>
          <c:dLbls>
            <c:numFmt formatCode="#,##0" sourceLinked="0"/>
            <c:txPr>
              <a:bodyPr/>
              <a:lstStyle/>
              <a:p>
                <a:pPr>
                  <a:defRPr b="0" i="0" strike="noStrike" sz="1200" u="none">
                    <a:solidFill>
                      <a:srgbClr val="1B2A35"/>
                    </a:solidFill>
                    <a:latin typeface="+mn-lt"/>
                  </a:defRPr>
                </a:pPr>
              </a:p>
            </c:txPr>
            <c:showLegendKey val="0"/>
            <c:showVal val="1"/>
            <c:showCatName val="0"/>
            <c:showSerName val="0"/>
            <c:showPercent val="0"/>
            <c:showBubbleSize val="0"/>
            <c:showLeaderLines val="0"/>
          </c:dLbls>
          <c:dPt>
            <c:idx val="0"/>
            <c:invertIfNegative val="0"/>
            <c:bubble3D val="0"/>
            <c:spPr>
              <a:solidFill>
                <a:srgbClr val="C8553D"/>
              </a:solidFill>
              <a:effectLst/>
            </c:spPr>
          </c:dPt>
          <c:dPt>
            <c:idx val="1"/>
            <c:invertIfNegative val="0"/>
            <c:bubble3D val="0"/>
            <c:spPr>
              <a:solidFill>
                <a:srgbClr val="E9A23B"/>
              </a:solidFill>
              <a:effectLst/>
            </c:spPr>
          </c:dPt>
          <c:dPt>
            <c:idx val="2"/>
            <c:invertIfNegative val="0"/>
            <c:bubble3D val="0"/>
            <c:spPr>
              <a:solidFill>
                <a:srgbClr val="2A9D8F"/>
              </a:solidFill>
              <a:effectLst/>
            </c:spPr>
          </c:dPt>
          <c:dPt>
            <c:idx val="3"/>
            <c:invertIfNegative val="0"/>
            <c:bubble3D val="0"/>
            <c:spPr>
              <a:solidFill>
                <a:srgbClr val="8E6C8A"/>
              </a:solidFill>
              <a:effectLst/>
            </c:spPr>
          </c:dPt>
          <c:dPt>
            <c:idx val="4"/>
            <c:invertIfNegative val="0"/>
            <c:bubble3D val="0"/>
            <c:spPr>
              <a:solidFill>
                <a:srgbClr val="6B7A86"/>
              </a:solidFill>
              <a:effectLst/>
            </c:spPr>
          </c:dPt>
          <c:cat>
            <c:multiLvlStrRef>
              <c:f>Sheet1!$A$2:$A$6</c:f>
              <c:multiLvlStrCache>
                <c:ptCount val="5"/>
                <c:lvl>
                  <c:pt idx="0">
                    <c:v>Emergency buying</c:v>
                  </c:pt>
                  <c:pt idx="1">
                    <c:v>Write-offs</c:v>
                  </c:pt>
                  <c:pt idx="2">
                    <c:v>Overtime</c:v>
                  </c:pt>
                  <c:pt idx="3">
                    <c:v>Rework (estimate)</c:v>
                  </c:pt>
                  <c:pt idx="4">
                    <c:v>Residual: material, mix, price (unverified)</c:v>
                  </c:pt>
                </c:lvl>
              </c:multiLvlStrCache>
            </c:multiLvlStrRef>
          </c:cat>
          <c:val>
            <c:numRef>
              <c:f>Sheet1!$B$2:$B$6</c:f>
              <c:numCache>
                <c:formatCode>General</c:formatCode>
                <c:ptCount val="5"/>
                <c:pt idx="0">
                  <c:v>200</c:v>
                </c:pt>
                <c:pt idx="1">
                  <c:v>135</c:v>
                </c:pt>
                <c:pt idx="2">
                  <c:v>169</c:v>
                </c:pt>
                <c:pt idx="3">
                  <c:v>208</c:v>
                </c:pt>
                <c:pt idx="4">
                  <c:v>365</c:v>
                </c:pt>
              </c:numCache>
            </c:numRef>
          </c:val>
        </c:ser>
        <c:dLbls>
          <c:numFmt formatCode="#,##0" sourceLinked="0"/>
          <c:txPr>
            <a:bodyPr/>
            <a:lstStyle/>
            <a:p>
              <a:pPr>
                <a:defRPr b="0" i="0" strike="noStrike" sz="1200" u="none">
                  <a:solidFill>
                    <a:srgbClr val="1B2A35"/>
                  </a:solidFill>
                  <a:latin typeface="+mn-lt"/>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6B7A86"/>
                </a:solidFill>
                <a:latin typeface="+mn-lt"/>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E3E8EC"/>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6B7A86"/>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6B7A86"/>
                </a:solidFill>
                <a:latin typeface="+mn-lt"/>
              </a:defRPr>
            </a:pPr>
            <a:r>
              <a:rPr sz="1200" b="0" i="0" u="none" strike="noStrike">
                <a:solidFill>
                  <a:srgbClr val="6B7A86"/>
                </a:solidFill>
                <a:latin typeface="+mn-lt"/>
              </a:rPr>
              <a:t>RM thousand per year</a:t>
            </a:r>
          </a:p>
        </c:rich>
      </c:tx>
      <c:layout/>
      <c:overlay val="0"/>
    </c:title>
    <c:autoTitleDeleted val="0"/>
    <c:plotArea>
      <c:layout/>
      <c:barChart>
        <c:barDir val="col"/>
        <c:grouping val="clustered"/>
        <c:varyColors val="0"/>
        <c:ser>
          <c:idx val="0"/>
          <c:order val="0"/>
          <c:tx>
            <c:strRef>
              <c:f>Sheet1!$B$1</c:f>
              <c:strCache>
                <c:ptCount val="1"/>
                <c:pt idx="0">
                  <c:v>2026 gross cost</c:v>
                </c:pt>
              </c:strCache>
            </c:strRef>
          </c:tx>
          <c:spPr>
            <a:solidFill>
              <a:srgbClr val="6B7A86"/>
            </a:solidFill>
            <a:effectLst/>
          </c:spPr>
          <c:invertIfNegative val="0"/>
          <c:dLbls>
            <c:numFmt formatCode="#,##0" sourceLinked="0"/>
            <c:txPr>
              <a:bodyPr/>
              <a:lstStyle/>
              <a:p>
                <a:pPr>
                  <a:defRPr b="0" i="0" strike="noStrike" sz="1100" u="none">
                    <a:solidFill>
                      <a:srgbClr val="1B2A35"/>
                    </a:solidFill>
                    <a:latin typeface="+mn-lt"/>
                  </a:defRPr>
                </a:pPr>
              </a:p>
            </c:txPr>
            <c:showLegendKey val="0"/>
            <c:showVal val="1"/>
            <c:showCatName val="0"/>
            <c:showSerName val="0"/>
            <c:showPercent val="0"/>
            <c:showBubbleSize val="0"/>
            <c:showLeaderLines val="0"/>
          </c:dLbls>
          <c:cat>
            <c:multiLvlStrRef>
              <c:f>Sheet1!$A$2:$A$5</c:f>
              <c:multiLvlStrCache>
                <c:ptCount val="4"/>
                <c:lvl>
                  <c:pt idx="0">
                    <c:v>Emergency</c:v>
                  </c:pt>
                  <c:pt idx="1">
                    <c:v>Write-offs</c:v>
                  </c:pt>
                  <c:pt idx="2">
                    <c:v>Overtime</c:v>
                  </c:pt>
                  <c:pt idx="3">
                    <c:v>Rework (est.)</c:v>
                  </c:pt>
                </c:lvl>
              </c:multiLvlStrCache>
            </c:multiLvlStrRef>
          </c:cat>
          <c:val>
            <c:numRef>
              <c:f>Sheet1!$B$2:$B$5</c:f>
              <c:numCache>
                <c:formatCode>General</c:formatCode>
                <c:ptCount val="4"/>
                <c:pt idx="0">
                  <c:v>420</c:v>
                </c:pt>
                <c:pt idx="1">
                  <c:v>312</c:v>
                </c:pt>
                <c:pt idx="2">
                  <c:v>560</c:v>
                </c:pt>
                <c:pt idx="3">
                  <c:v>683</c:v>
                </c:pt>
              </c:numCache>
            </c:numRef>
          </c:val>
        </c:ser>
        <c:ser>
          <c:idx val="1"/>
          <c:order val="1"/>
          <c:tx>
            <c:strRef>
              <c:f>Sheet1!$C$1</c:f>
              <c:strCache>
                <c:ptCount val="1"/>
                <c:pt idx="0">
                  <c:v>Avoidable excess</c:v>
                </c:pt>
              </c:strCache>
            </c:strRef>
          </c:tx>
          <c:spPr>
            <a:solidFill>
              <a:srgbClr val="C8553D"/>
            </a:solidFill>
            <a:effectLst/>
          </c:spPr>
          <c:invertIfNegative val="0"/>
          <c:dLbls>
            <c:numFmt formatCode="#,##0" sourceLinked="0"/>
            <c:txPr>
              <a:bodyPr/>
              <a:lstStyle/>
              <a:p>
                <a:pPr>
                  <a:defRPr b="0" i="0" strike="noStrike" sz="1100" u="none">
                    <a:solidFill>
                      <a:srgbClr val="1B2A35"/>
                    </a:solidFill>
                    <a:latin typeface="+mn-lt"/>
                  </a:defRPr>
                </a:pPr>
              </a:p>
            </c:txPr>
            <c:showLegendKey val="0"/>
            <c:showVal val="1"/>
            <c:showCatName val="0"/>
            <c:showSerName val="0"/>
            <c:showPercent val="0"/>
            <c:showBubbleSize val="0"/>
            <c:showLeaderLines val="0"/>
          </c:dLbls>
          <c:cat>
            <c:multiLvlStrRef>
              <c:f>Sheet1!$A$2:$A$5</c:f>
              <c:multiLvlStrCache>
                <c:ptCount val="4"/>
                <c:lvl>
                  <c:pt idx="0">
                    <c:v>Emergency</c:v>
                  </c:pt>
                  <c:pt idx="1">
                    <c:v>Write-offs</c:v>
                  </c:pt>
                  <c:pt idx="2">
                    <c:v>Overtime</c:v>
                  </c:pt>
                  <c:pt idx="3">
                    <c:v>Rework (est.)</c:v>
                  </c:pt>
                </c:lvl>
              </c:multiLvlStrCache>
            </c:multiLvlStrRef>
          </c:cat>
          <c:val>
            <c:numRef>
              <c:f>Sheet1!$C$2:$C$5</c:f>
              <c:numCache>
                <c:formatCode>General</c:formatCode>
                <c:ptCount val="4"/>
                <c:pt idx="0">
                  <c:v>200</c:v>
                </c:pt>
                <c:pt idx="1">
                  <c:v>135</c:v>
                </c:pt>
                <c:pt idx="2">
                  <c:v>169</c:v>
                </c:pt>
                <c:pt idx="3">
                  <c:v>208</c:v>
                </c:pt>
              </c:numCache>
            </c:numRef>
          </c:val>
        </c:ser>
        <c:dLbls>
          <c:numFmt formatCode="#,##0" sourceLinked="0"/>
          <c:txPr>
            <a:bodyPr/>
            <a:lstStyle/>
            <a:p>
              <a:pPr>
                <a:defRPr b="0" i="0" strike="noStrike" sz="1100" u="none">
                  <a:solidFill>
                    <a:srgbClr val="1B2A35"/>
                  </a:solidFill>
                  <a:latin typeface="+mn-lt"/>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6B7A86"/>
                </a:solidFill>
                <a:latin typeface="+mn-lt"/>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E3E8EC"/>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6B7A86"/>
                </a:solidFill>
                <a:latin typeface="+mn-lt"/>
              </a:defRPr>
            </a:pPr>
            <a:endParaRPr lang="en-US"/>
          </a:p>
        </c:txPr>
        <c:crossAx val="2094734554"/>
        <c:crosses val="autoZero"/>
        <c:crossBetween val="between"/>
      </c:valAx>
      <c:spPr>
        <a:noFill/>
        <a:ln>
          <a:noFill/>
        </a:ln>
        <a:effectLst/>
      </c:spPr>
    </c:plotArea>
    <c:legend>
      <c:legendPos val="b"/>
      <c:overlay val="0"/>
      <c:txPr>
        <a:bodyPr/>
        <a:lstStyle/>
        <a:p>
          <a:pPr>
            <a:defRPr sz="1100">
              <a:latin typeface="+mn-lt"/>
              <a:cs typeface="+mn-lt"/>
            </a:defRPr>
          </a:pPr>
          <a:endParaRPr lang="en-US"/>
        </a:p>
      </c:txPr>
    </c:legend>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6B7A86"/>
                </a:solidFill>
                <a:latin typeface="+mn-lt"/>
              </a:defRPr>
            </a:pPr>
            <a:r>
              <a:rPr sz="1200" b="0" i="0" u="none" strike="noStrike">
                <a:solidFill>
                  <a:srgbClr val="6B7A86"/>
                </a:solidFill>
                <a:latin typeface="+mn-lt"/>
              </a:rPr>
              <a:t>NPV incl. WC release, RM m</a:t>
            </a:r>
          </a:p>
        </c:rich>
      </c:tx>
      <c:layout/>
      <c:overlay val="0"/>
    </c:title>
    <c:autoTitleDeleted val="0"/>
    <c:plotArea>
      <c:layout/>
      <c:barChart>
        <c:barDir val="col"/>
        <c:grouping val="clustered"/>
        <c:varyColors val="0"/>
        <c:ser>
          <c:idx val="0"/>
          <c:order val="0"/>
          <c:tx>
            <c:strRef>
              <c:f>Sheet1!$B$1</c:f>
              <c:strCache>
                <c:ptCount val="1"/>
                <c:pt idx="0">
                  <c:v>A Process</c:v>
                </c:pt>
              </c:strCache>
            </c:strRef>
          </c:tx>
          <c:spPr>
            <a:solidFill>
              <a:srgbClr val="2A9D8F"/>
            </a:solidFill>
            <a:effectLst/>
          </c:spPr>
          <c:invertIfNegative val="0"/>
          <c:dLbls>
            <c:numFmt formatCode="#,##0" sourceLinked="0"/>
            <c:txPr>
              <a:bodyPr/>
              <a:lstStyle/>
              <a:p>
                <a:pPr>
                  <a:defRPr b="0" i="0" strike="noStrike" sz="1000" u="none">
                    <a:solidFill>
                      <a:srgbClr val="1B2A35"/>
                    </a:solidFill>
                    <a:latin typeface="+mn-lt"/>
                  </a:defRPr>
                </a:pPr>
              </a:p>
            </c:txPr>
            <c:showLegendKey val="0"/>
            <c:showVal val="1"/>
            <c:showCatName val="0"/>
            <c:showSerName val="0"/>
            <c:showPercent val="0"/>
            <c:showBubbleSize val="0"/>
            <c:showLeaderLines val="0"/>
          </c:dLbls>
          <c:cat>
            <c:multiLvlStrRef>
              <c:f>Sheet1!$A$2:$A$4</c:f>
              <c:multiLvlStrCache>
                <c:ptCount val="3"/>
                <c:lvl>
                  <c:pt idx="0">
                    <c:v>Base</c:v>
                  </c:pt>
                  <c:pt idx="1">
                    <c:v>Conservative</c:v>
                  </c:pt>
                  <c:pt idx="2">
                    <c:v>Downside</c:v>
                  </c:pt>
                </c:lvl>
              </c:multiLvlStrCache>
            </c:multiLvlStrRef>
          </c:cat>
          <c:val>
            <c:numRef>
              <c:f>Sheet1!$B$2:$B$4</c:f>
              <c:numCache>
                <c:formatCode>General</c:formatCode>
                <c:ptCount val="3"/>
                <c:pt idx="0">
                  <c:v>0.36</c:v>
                </c:pt>
                <c:pt idx="1">
                  <c:v>0.08</c:v>
                </c:pt>
                <c:pt idx="2">
                  <c:v>-0.17</c:v>
                </c:pt>
              </c:numCache>
            </c:numRef>
          </c:val>
        </c:ser>
        <c:ser>
          <c:idx val="1"/>
          <c:order val="1"/>
          <c:tx>
            <c:strRef>
              <c:f>Sheet1!$C$1</c:f>
              <c:strCache>
                <c:ptCount val="1"/>
                <c:pt idx="0">
                  <c:v>B Cloud ERP</c:v>
                </c:pt>
              </c:strCache>
            </c:strRef>
          </c:tx>
          <c:spPr>
            <a:solidFill>
              <a:srgbClr val="E9A23B"/>
            </a:solidFill>
            <a:effectLst/>
          </c:spPr>
          <c:invertIfNegative val="0"/>
          <c:dLbls>
            <c:numFmt formatCode="#,##0" sourceLinked="0"/>
            <c:txPr>
              <a:bodyPr/>
              <a:lstStyle/>
              <a:p>
                <a:pPr>
                  <a:defRPr b="0" i="0" strike="noStrike" sz="1000" u="none">
                    <a:solidFill>
                      <a:srgbClr val="1B2A35"/>
                    </a:solidFill>
                    <a:latin typeface="+mn-lt"/>
                  </a:defRPr>
                </a:pPr>
              </a:p>
            </c:txPr>
            <c:showLegendKey val="0"/>
            <c:showVal val="1"/>
            <c:showCatName val="0"/>
            <c:showSerName val="0"/>
            <c:showPercent val="0"/>
            <c:showBubbleSize val="0"/>
            <c:showLeaderLines val="0"/>
          </c:dLbls>
          <c:cat>
            <c:multiLvlStrRef>
              <c:f>Sheet1!$A$2:$A$4</c:f>
              <c:multiLvlStrCache>
                <c:ptCount val="3"/>
                <c:lvl>
                  <c:pt idx="0">
                    <c:v>Base</c:v>
                  </c:pt>
                  <c:pt idx="1">
                    <c:v>Conservative</c:v>
                  </c:pt>
                  <c:pt idx="2">
                    <c:v>Downside</c:v>
                  </c:pt>
                </c:lvl>
              </c:multiLvlStrCache>
            </c:multiLvlStrRef>
          </c:cat>
          <c:val>
            <c:numRef>
              <c:f>Sheet1!$C$2:$C$4</c:f>
              <c:numCache>
                <c:formatCode>General</c:formatCode>
                <c:ptCount val="3"/>
                <c:pt idx="0">
                  <c:v>-0.09</c:v>
                </c:pt>
                <c:pt idx="1">
                  <c:v>-0.92</c:v>
                </c:pt>
                <c:pt idx="2">
                  <c:v>-1.65</c:v>
                </c:pt>
              </c:numCache>
            </c:numRef>
          </c:val>
        </c:ser>
        <c:ser>
          <c:idx val="2"/>
          <c:order val="2"/>
          <c:tx>
            <c:strRef>
              <c:f>Sheet1!$D$1</c:f>
              <c:strCache>
                <c:ptCount val="1"/>
                <c:pt idx="0">
                  <c:v>C ERP+analytics</c:v>
                </c:pt>
              </c:strCache>
            </c:strRef>
          </c:tx>
          <c:spPr>
            <a:solidFill>
              <a:srgbClr val="C8553D"/>
            </a:solidFill>
            <a:effectLst/>
          </c:spPr>
          <c:invertIfNegative val="0"/>
          <c:dLbls>
            <c:numFmt formatCode="#,##0" sourceLinked="0"/>
            <c:txPr>
              <a:bodyPr/>
              <a:lstStyle/>
              <a:p>
                <a:pPr>
                  <a:defRPr b="0" i="0" strike="noStrike" sz="1000" u="none">
                    <a:solidFill>
                      <a:srgbClr val="1B2A35"/>
                    </a:solidFill>
                    <a:latin typeface="+mn-lt"/>
                  </a:defRPr>
                </a:pPr>
              </a:p>
            </c:txPr>
            <c:showLegendKey val="0"/>
            <c:showVal val="1"/>
            <c:showCatName val="0"/>
            <c:showSerName val="0"/>
            <c:showPercent val="0"/>
            <c:showBubbleSize val="0"/>
            <c:showLeaderLines val="0"/>
          </c:dLbls>
          <c:cat>
            <c:multiLvlStrRef>
              <c:f>Sheet1!$A$2:$A$4</c:f>
              <c:multiLvlStrCache>
                <c:ptCount val="3"/>
                <c:lvl>
                  <c:pt idx="0">
                    <c:v>Base</c:v>
                  </c:pt>
                  <c:pt idx="1">
                    <c:v>Conservative</c:v>
                  </c:pt>
                  <c:pt idx="2">
                    <c:v>Downside</c:v>
                  </c:pt>
                </c:lvl>
              </c:multiLvlStrCache>
            </c:multiLvlStrRef>
          </c:cat>
          <c:val>
            <c:numRef>
              <c:f>Sheet1!$D$2:$D$4</c:f>
              <c:numCache>
                <c:formatCode>General</c:formatCode>
                <c:ptCount val="3"/>
                <c:pt idx="0">
                  <c:v>-1.26</c:v>
                </c:pt>
                <c:pt idx="1">
                  <c:v>-2.33</c:v>
                </c:pt>
                <c:pt idx="2">
                  <c:v>-3.33</c:v>
                </c:pt>
              </c:numCache>
            </c:numRef>
          </c:val>
        </c:ser>
        <c:ser>
          <c:idx val="3"/>
          <c:order val="3"/>
          <c:tx>
            <c:strRef>
              <c:f>Sheet1!$E$1</c:f>
              <c:strCache>
                <c:ptCount val="1"/>
                <c:pt idx="0">
                  <c:v>P Phased</c:v>
                </c:pt>
              </c:strCache>
            </c:strRef>
          </c:tx>
          <c:spPr>
            <a:solidFill>
              <a:srgbClr val="1F3A4D"/>
            </a:solidFill>
            <a:effectLst/>
          </c:spPr>
          <c:invertIfNegative val="0"/>
          <c:dLbls>
            <c:numFmt formatCode="#,##0" sourceLinked="0"/>
            <c:txPr>
              <a:bodyPr/>
              <a:lstStyle/>
              <a:p>
                <a:pPr>
                  <a:defRPr b="0" i="0" strike="noStrike" sz="1000" u="none">
                    <a:solidFill>
                      <a:srgbClr val="1B2A35"/>
                    </a:solidFill>
                    <a:latin typeface="+mn-lt"/>
                  </a:defRPr>
                </a:pPr>
              </a:p>
            </c:txPr>
            <c:showLegendKey val="0"/>
            <c:showVal val="1"/>
            <c:showCatName val="0"/>
            <c:showSerName val="0"/>
            <c:showPercent val="0"/>
            <c:showBubbleSize val="0"/>
            <c:showLeaderLines val="0"/>
          </c:dLbls>
          <c:cat>
            <c:multiLvlStrRef>
              <c:f>Sheet1!$A$2:$A$4</c:f>
              <c:multiLvlStrCache>
                <c:ptCount val="3"/>
                <c:lvl>
                  <c:pt idx="0">
                    <c:v>Base</c:v>
                  </c:pt>
                  <c:pt idx="1">
                    <c:v>Conservative</c:v>
                  </c:pt>
                  <c:pt idx="2">
                    <c:v>Downside</c:v>
                  </c:pt>
                </c:lvl>
              </c:multiLvlStrCache>
            </c:multiLvlStrRef>
          </c:cat>
          <c:val>
            <c:numRef>
              <c:f>Sheet1!$E$2:$E$4</c:f>
              <c:numCache>
                <c:formatCode>General</c:formatCode>
                <c:ptCount val="3"/>
                <c:pt idx="0">
                  <c:v>-0.11</c:v>
                </c:pt>
                <c:pt idx="1">
                  <c:v>-0.95</c:v>
                </c:pt>
                <c:pt idx="2">
                  <c:v>-1.7</c:v>
                </c:pt>
              </c:numCache>
            </c:numRef>
          </c:val>
        </c:ser>
        <c:dLbls>
          <c:numFmt formatCode="#,##0" sourceLinked="0"/>
          <c:txPr>
            <a:bodyPr/>
            <a:lstStyle/>
            <a:p>
              <a:pPr>
                <a:defRPr b="0" i="0" strike="noStrike" sz="1000" u="none">
                  <a:solidFill>
                    <a:srgbClr val="1B2A35"/>
                  </a:solidFill>
                  <a:latin typeface="+mn-lt"/>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6B7A86"/>
                </a:solidFill>
                <a:latin typeface="+mn-lt"/>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E3E8EC"/>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6B7A86"/>
                </a:solidFill>
                <a:latin typeface="+mn-lt"/>
              </a:defRPr>
            </a:pPr>
            <a:endParaRPr lang="en-US"/>
          </a:p>
        </c:txPr>
        <c:crossAx val="2094734554"/>
        <c:crosses val="autoZero"/>
        <c:crossBetween val="between"/>
      </c:valAx>
      <c:spPr>
        <a:noFill/>
        <a:ln>
          <a:noFill/>
        </a:ln>
        <a:effectLst/>
      </c:spPr>
    </c:plotArea>
    <c:legend>
      <c:legendPos val="b"/>
      <c:overlay val="0"/>
      <c:txPr>
        <a:bodyPr/>
        <a:lstStyle/>
        <a:p>
          <a:pPr>
            <a:defRPr sz="1100">
              <a:latin typeface="+mn-lt"/>
              <a:cs typeface="+mn-lt"/>
            </a:defRPr>
          </a:pPr>
          <a:endParaRPr lang="en-US"/>
        </a:p>
      </c:txPr>
    </c:legend>
    <c:plotVisOnly val="1"/>
    <c:dispBlanksAs val="span"/>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6B7A86"/>
                </a:solidFill>
                <a:latin typeface="+mn-lt"/>
              </a:defRPr>
            </a:pPr>
            <a:r>
              <a:rPr sz="1200" b="0" i="0" u="none" strike="noStrike">
                <a:solidFill>
                  <a:srgbClr val="6B7A86"/>
                </a:solidFill>
                <a:latin typeface="+mn-lt"/>
              </a:rPr>
              <a:t>Option B NPV, RM m</a:t>
            </a:r>
          </a:p>
        </c:rich>
      </c:tx>
      <c:layout/>
      <c:overlay val="0"/>
    </c:title>
    <c:autoTitleDeleted val="0"/>
    <c:plotArea>
      <c:layout/>
      <c:barChart>
        <c:barDir val="col"/>
        <c:grouping val="clustered"/>
        <c:varyColors val="0"/>
        <c:ser>
          <c:idx val="0"/>
          <c:order val="0"/>
          <c:tx>
            <c:strRef>
              <c:f>Sheet1!$B$1</c:f>
              <c:strCache>
                <c:ptCount val="1"/>
                <c:pt idx="0">
                  <c:v>Option B NPV, RM m</c:v>
                </c:pt>
              </c:strCache>
            </c:strRef>
          </c:tx>
          <c:spPr>
            <a:solidFill>
              <a:srgbClr val="6B7A86"/>
            </a:solidFill>
            <a:effectLst/>
          </c:spPr>
          <c:invertIfNegative val="0"/>
          <c:dLbls>
            <c:numFmt formatCode="#,##0" sourceLinked="0"/>
            <c:txPr>
              <a:bodyPr/>
              <a:lstStyle/>
              <a:p>
                <a:pPr>
                  <a:defRPr b="0" i="0" strike="noStrike" sz="1300" u="none">
                    <a:solidFill>
                      <a:srgbClr val="1B2A35"/>
                    </a:solidFill>
                    <a:latin typeface="+mn-lt"/>
                  </a:defRPr>
                </a:pPr>
              </a:p>
            </c:txPr>
            <c:showLegendKey val="0"/>
            <c:showVal val="1"/>
            <c:showCatName val="0"/>
            <c:showSerName val="0"/>
            <c:showPercent val="0"/>
            <c:showBubbleSize val="0"/>
            <c:showLeaderLines val="0"/>
          </c:dLbls>
          <c:dPt>
            <c:idx val="0"/>
            <c:invertIfNegative val="0"/>
            <c:bubble3D val="0"/>
            <c:spPr>
              <a:solidFill>
                <a:srgbClr val="6B7A86"/>
              </a:solidFill>
              <a:effectLst/>
            </c:spPr>
          </c:dPt>
          <c:dPt>
            <c:idx val="1"/>
            <c:invertIfNegative val="0"/>
            <c:bubble3D val="0"/>
            <c:spPr>
              <a:solidFill>
                <a:srgbClr val="1F3A4D"/>
              </a:solidFill>
              <a:effectLst/>
            </c:spPr>
          </c:dPt>
          <c:cat>
            <c:multiLvlStrRef>
              <c:f>Sheet1!$A$2:$A$3</c:f>
              <c:multiLvlStrCache>
                <c:ptCount val="2"/>
                <c:lvl>
                  <c:pt idx="0">
                    <c:v>Management claims (unadjusted)</c:v>
                  </c:pt>
                  <c:pt idx="1">
                    <c:v>Credited (base)</c:v>
                  </c:pt>
                </c:lvl>
              </c:multiLvlStrCache>
            </c:multiLvlStrRef>
          </c:cat>
          <c:val>
            <c:numRef>
              <c:f>Sheet1!$B$2:$B$3</c:f>
              <c:numCache>
                <c:formatCode>General</c:formatCode>
                <c:ptCount val="2"/>
                <c:pt idx="0">
                  <c:v>0.96</c:v>
                </c:pt>
                <c:pt idx="1">
                  <c:v>-0.09</c:v>
                </c:pt>
              </c:numCache>
            </c:numRef>
          </c:val>
        </c:ser>
        <c:dLbls>
          <c:numFmt formatCode="#,##0" sourceLinked="0"/>
          <c:txPr>
            <a:bodyPr/>
            <a:lstStyle/>
            <a:p>
              <a:pPr>
                <a:defRPr b="0" i="0" strike="noStrike" sz="1300" u="none">
                  <a:solidFill>
                    <a:srgbClr val="1B2A35"/>
                  </a:solidFill>
                  <a:latin typeface="+mn-lt"/>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6B7A86"/>
                </a:solidFill>
                <a:latin typeface="+mn-lt"/>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E3E8EC"/>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6B7A86"/>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Agreement %</c:v>
                </c:pt>
              </c:strCache>
            </c:strRef>
          </c:tx>
          <c:spPr>
            <a:solidFill>
              <a:srgbClr val="1F3A4D"/>
            </a:solidFill>
            <a:effectLst/>
          </c:spPr>
          <c:invertIfNegative val="0"/>
          <c:dLbls>
            <c:numFmt formatCode="#,##0" sourceLinked="0"/>
            <c:txPr>
              <a:bodyPr/>
              <a:lstStyle/>
              <a:p>
                <a:pPr>
                  <a:defRPr b="0" i="0" strike="noStrike" sz="1100" u="none">
                    <a:solidFill>
                      <a:srgbClr val="1B2A35"/>
                    </a:solidFill>
                    <a:latin typeface="+mn-lt"/>
                  </a:defRPr>
                </a:pPr>
              </a:p>
            </c:txPr>
            <c:showLegendKey val="0"/>
            <c:showVal val="1"/>
            <c:showCatName val="0"/>
            <c:showSerName val="0"/>
            <c:showPercent val="0"/>
            <c:showBubbleSize val="0"/>
            <c:showLeaderLines val="0"/>
          </c:dLbls>
          <c:cat>
            <c:multiLvlStrRef>
              <c:f>Sheet1!$A$2:$A$6</c:f>
              <c:multiLvlStrCache>
                <c:ptCount val="5"/>
                <c:lvl>
                  <c:pt idx="0">
                    <c:v>Systems create unnecessary work</c:v>
                  </c:pt>
                  <c:pt idx="1">
                    <c:v>Integrated systems would help</c:v>
                  </c:pt>
                  <c:pt idx="2">
                    <c:v>Worried about new software</c:v>
                  </c:pt>
                  <c:pt idx="3">
                    <c:v>Fear automation cuts jobs</c:v>
                  </c:pt>
                  <c:pt idx="4">
                    <c:v>Confident in digital skills</c:v>
                  </c:pt>
                </c:lvl>
              </c:multiLvlStrCache>
            </c:multiLvlStrRef>
          </c:cat>
          <c:val>
            <c:numRef>
              <c:f>Sheet1!$B$2:$B$6</c:f>
              <c:numCache>
                <c:formatCode>General</c:formatCode>
                <c:ptCount val="5"/>
                <c:pt idx="0">
                  <c:v>78</c:v>
                </c:pt>
                <c:pt idx="1">
                  <c:v>72</c:v>
                </c:pt>
                <c:pt idx="2">
                  <c:v>61</c:v>
                </c:pt>
                <c:pt idx="3">
                  <c:v>44</c:v>
                </c:pt>
                <c:pt idx="4">
                  <c:v>39</c:v>
                </c:pt>
              </c:numCache>
            </c:numRef>
          </c:val>
        </c:ser>
        <c:dLbls>
          <c:numFmt formatCode="#,##0" sourceLinked="0"/>
          <c:txPr>
            <a:bodyPr/>
            <a:lstStyle/>
            <a:p>
              <a:pPr>
                <a:defRPr b="0" i="0" strike="noStrike" sz="1100" u="none">
                  <a:solidFill>
                    <a:srgbClr val="1B2A35"/>
                  </a:solidFill>
                  <a:latin typeface="+mn-lt"/>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000" b="0" i="0" u="none" strike="noStrike">
                <a:solidFill>
                  <a:srgbClr val="1B2A35"/>
                </a:solidFill>
                <a:latin typeface="+mn-lt"/>
              </a:defRPr>
            </a:pPr>
            <a:endParaRPr lang="en-US"/>
          </a:p>
        </c:txPr>
        <c:crossAx val="2094734552"/>
        <c:crosses val="autoZero"/>
        <c:auto val="1"/>
        <c:lblAlgn val="ctr"/>
        <c:noMultiLvlLbl val="1"/>
      </c:catAx>
      <c:valAx>
        <c:axId val="2094734552"/>
        <c:scaling>
          <c:orientation val="minMax"/>
          <c:max val="10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the board asked six questions. This deck answers them in order and ends with a decision request.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NPV figures include one-time working-capital release. Excluding it, A is about break-even (-RM 0.02m) and B is -RM 1.07m: the economics rest on inventory cash, not recurring savings.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Operations Director estimated RM 600k. Our bottom-up: search labour 121k + emergency excess 200k + overtime excess 169k + write-off excess 135k = RM 625k, so the order of magnitude holds, but 121k is capacity not cash and rework (208k) sits outside his scope. Interest on released stock is excluded to avoid double counting with the 12% discount 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Delay cost = base NPV minus delayed NPV discounted one year with 5% cost inflation; leakage erosion shown as extra exposure rather than benefit.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rgbClr val="1F3A4D"/>
        </a:solidFill>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5486400" cy="274320"/>
          </a:xfrm>
          <a:prstGeom prst="rect">
            <a:avLst/>
          </a:prstGeom>
          <a:noFill/>
          <a:ln/>
        </p:spPr>
        <p:txBody>
          <a:bodyPr wrap="square" lIns="0" tIns="0" rIns="0" bIns="0" rtlCol="0" anchor="ctr"/>
          <a:lstStyle/>
          <a:p>
            <a:pPr indent="0" marL="0">
              <a:buNone/>
            </a:pPr>
            <a:r>
              <a:rPr lang="en-US" sz="1000" dirty="0">
                <a:solidFill>
                  <a:srgbClr val="6B7A86"/>
                </a:solidFill>
                <a:latin typeface="Calibri" pitchFamily="34" charset="0"/>
                <a:ea typeface="Calibri" pitchFamily="34" charset="-122"/>
                <a:cs typeface="Calibri" pitchFamily="34" charset="-120"/>
              </a:rPr>
              <a:t>Meridian Precision Components | Board Investment Committee</a:t>
            </a:r>
            <a:endParaRPr lang="en-US" sz="1000" dirty="0"/>
          </a:p>
        </p:txBody>
      </p:sp>
      <p:sp>
        <p:nvSpPr>
          <p:cNvPr id="25"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A86"/>
                </a:solidFill>
                <a:latin typeface="Calibri"/>
                <a:ea typeface="Calibri"/>
                <a:cs typeface="Calibri"/>
              </a:defRPr>
            </a:lvl1pPr>
          </a:lstStyle>
          <a:p>
            <a:pPr algn="l"/>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A86"/>
                </a:solidFill>
                <a:latin typeface="Calibri"/>
                <a:ea typeface="Calibri"/>
                <a:cs typeface="Calibri"/>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4.xml"/><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chart" Target="/ppt/charts/chart5.xml"/><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chart" Target="/ppt/charts/chart6.xml"/><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640080" y="1371600"/>
            <a:ext cx="7863840" cy="128016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Digital transformation and ERP investment decision</a:t>
            </a:r>
            <a:endParaRPr lang="en-US" sz="3800" dirty="0"/>
          </a:p>
        </p:txBody>
      </p:sp>
      <p:sp>
        <p:nvSpPr>
          <p:cNvPr id="3" name="Text 1"/>
          <p:cNvSpPr txBox="1"/>
          <p:nvPr/>
        </p:nvSpPr>
        <p:spPr>
          <a:xfrm>
            <a:off x="640080" y="2834640"/>
            <a:ext cx="7863840" cy="365760"/>
          </a:xfrm>
          <a:prstGeom prst="rect">
            <a:avLst/>
          </a:prstGeom>
          <a:noFill/>
          <a:ln/>
        </p:spPr>
        <p:txBody>
          <a:bodyPr wrap="square" lIns="0" tIns="0" rIns="0" bIns="0" rtlCol="0" anchor="ctr"/>
          <a:lstStyle/>
          <a:p>
            <a:pPr indent="0" marL="0">
              <a:buNone/>
            </a:pPr>
            <a:r>
              <a:rPr lang="en-US" sz="1800" dirty="0">
                <a:solidFill>
                  <a:srgbClr val="CADCE8"/>
                </a:solidFill>
                <a:latin typeface="Calibri" pitchFamily="34" charset="0"/>
                <a:ea typeface="Calibri" pitchFamily="34" charset="-122"/>
                <a:cs typeface="Calibri" pitchFamily="34" charset="-120"/>
              </a:rPr>
              <a:t>Meridian Precision Components Sdn. Bhd.  |  Investment Committee presentation</a:t>
            </a:r>
            <a:endParaRPr lang="en-US" sz="1800" dirty="0"/>
          </a:p>
        </p:txBody>
      </p:sp>
      <p:sp>
        <p:nvSpPr>
          <p:cNvPr id="4" name="Text 2"/>
          <p:cNvSpPr txBox="1"/>
          <p:nvPr/>
        </p:nvSpPr>
        <p:spPr>
          <a:xfrm>
            <a:off x="640080" y="3474720"/>
            <a:ext cx="7498080" cy="731520"/>
          </a:xfrm>
          <a:prstGeom prst="rect">
            <a:avLst/>
          </a:prstGeom>
          <a:noFill/>
          <a:ln/>
        </p:spPr>
        <p:txBody>
          <a:bodyPr wrap="square" lIns="0" tIns="0" rIns="0" bIns="0" rtlCol="0" anchor="ctr"/>
          <a:lstStyle/>
          <a:p>
            <a:pPr indent="0" marL="0">
              <a:buNone/>
            </a:pPr>
            <a:r>
              <a:rPr lang="en-US" sz="1400" dirty="0">
                <a:solidFill>
                  <a:srgbClr val="9FB6C3"/>
                </a:solidFill>
                <a:latin typeface="Calibri" pitchFamily="34" charset="0"/>
                <a:ea typeface="Calibri" pitchFamily="34" charset="-122"/>
                <a:cs typeface="Calibri" pitchFamily="34" charset="-120"/>
              </a:rPr>
              <a:t>Independent assessment: root causes, cost of inefficiency, options, five-year financial case (2027-2031) and 12-month roadmap. Fictional case; synthetic data.</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0" y="0"/>
            <a:ext cx="6858000" cy="0"/>
          </a:xfrm>
          <a:prstGeom prst="rect">
            <a:avLst/>
          </a:prstGeom>
          <a:noFill/>
          <a:ln/>
        </p:spPr>
        <p:txBody>
          <a:bodyPr wrap="square" rtlCol="0"/>
          <a:lstStyle/>
          <a:p>
            <a:pPr indent="0" marL="0">
              <a:buNone/>
            </a:pPr>
            <a:r>
              <a:rPr lang="en-US" dirty="0"/>
              <a:t>Fix the foundations now; make the ERP earn its place at a gate in month 4</a:t>
            </a:r>
            <a:endParaRPr lang="en-US" dirty="0"/>
          </a:p>
        </p:txBody>
      </p:sp>
      <p:sp>
        <p:nvSpPr>
          <p:cNvPr id="3" name="Shape 1"/>
          <p:cNvSpPr/>
          <p:nvPr/>
        </p:nvSpPr>
        <p:spPr>
          <a:xfrm>
            <a:off x="457200" y="1325880"/>
            <a:ext cx="2651760" cy="1828800"/>
          </a:xfrm>
          <a:prstGeom prst="roundRect">
            <a:avLst>
              <a:gd name="adj" fmla="val 4000"/>
            </a:avLst>
          </a:prstGeom>
          <a:solidFill>
            <a:srgbClr val="E3F3F1"/>
          </a:solidFill>
          <a:ln w="12700">
            <a:solidFill>
              <a:srgbClr val="E3F3F1"/>
            </a:solidFill>
            <a:prstDash val="solid"/>
          </a:ln>
        </p:spPr>
      </p:sp>
      <p:sp>
        <p:nvSpPr>
          <p:cNvPr id="4" name="Text 2"/>
          <p:cNvSpPr txBox="1"/>
          <p:nvPr/>
        </p:nvSpPr>
        <p:spPr>
          <a:xfrm>
            <a:off x="594360" y="1417320"/>
            <a:ext cx="2377440" cy="640080"/>
          </a:xfrm>
          <a:prstGeom prst="rect">
            <a:avLst/>
          </a:prstGeom>
          <a:noFill/>
          <a:ln/>
        </p:spPr>
        <p:txBody>
          <a:bodyPr wrap="square" lIns="0" tIns="0" rIns="0" bIns="0" rtlCol="0" anchor="ctr"/>
          <a:lstStyle/>
          <a:p>
            <a:pPr indent="0" marL="0">
              <a:buNone/>
            </a:pPr>
            <a:r>
              <a:rPr lang="en-US" sz="3000" b="1" dirty="0">
                <a:solidFill>
                  <a:srgbClr val="2A9D8F"/>
                </a:solidFill>
                <a:latin typeface="Cambria" pitchFamily="34" charset="0"/>
                <a:ea typeface="Cambria" pitchFamily="34" charset="-122"/>
                <a:cs typeface="Cambria" pitchFamily="34" charset="-120"/>
              </a:rPr>
              <a:t>+RM 0.36m</a:t>
            </a:r>
            <a:endParaRPr lang="en-US" sz="3000" dirty="0"/>
          </a:p>
        </p:txBody>
      </p:sp>
      <p:sp>
        <p:nvSpPr>
          <p:cNvPr id="5" name="Text 3"/>
          <p:cNvSpPr txBox="1"/>
          <p:nvPr/>
        </p:nvSpPr>
        <p:spPr>
          <a:xfrm>
            <a:off x="594360" y="2075688"/>
            <a:ext cx="2377440" cy="1005840"/>
          </a:xfrm>
          <a:prstGeom prst="rect">
            <a:avLst/>
          </a:prstGeom>
          <a:noFill/>
          <a:ln/>
        </p:spPr>
        <p:txBody>
          <a:bodyPr wrap="square" lIns="0" tIns="0" rIns="0" bIns="0" rtlCol="0" anchor="t"/>
          <a:lstStyle/>
          <a:p>
            <a:pPr indent="0" marL="0">
              <a:buNone/>
            </a:pPr>
            <a:r>
              <a:rPr lang="en-US" sz="1300" dirty="0">
                <a:solidFill>
                  <a:srgbClr val="1B2A35"/>
                </a:solidFill>
                <a:latin typeface="Calibri" pitchFamily="34" charset="0"/>
                <a:ea typeface="Calibri" pitchFamily="34" charset="-122"/>
                <a:cs typeface="Calibri" pitchFamily="34" charset="-120"/>
              </a:rPr>
              <a:t>Option A: process, data and controls. RM 0.27m loaded; payback 11 months; passes every board test</a:t>
            </a:r>
            <a:endParaRPr lang="en-US" sz="1300" dirty="0"/>
          </a:p>
        </p:txBody>
      </p:sp>
      <p:sp>
        <p:nvSpPr>
          <p:cNvPr id="6" name="Shape 4"/>
          <p:cNvSpPr/>
          <p:nvPr/>
        </p:nvSpPr>
        <p:spPr>
          <a:xfrm>
            <a:off x="3246120" y="1325880"/>
            <a:ext cx="2651760" cy="1828800"/>
          </a:xfrm>
          <a:prstGeom prst="roundRect">
            <a:avLst>
              <a:gd name="adj" fmla="val 4000"/>
            </a:avLst>
          </a:prstGeom>
          <a:solidFill>
            <a:srgbClr val="FBF0DA"/>
          </a:solidFill>
          <a:ln w="12700">
            <a:solidFill>
              <a:srgbClr val="FBF0DA"/>
            </a:solidFill>
            <a:prstDash val="solid"/>
          </a:ln>
        </p:spPr>
      </p:sp>
      <p:sp>
        <p:nvSpPr>
          <p:cNvPr id="7" name="Text 5"/>
          <p:cNvSpPr txBox="1"/>
          <p:nvPr/>
        </p:nvSpPr>
        <p:spPr>
          <a:xfrm>
            <a:off x="3383280" y="1417320"/>
            <a:ext cx="2377440" cy="640080"/>
          </a:xfrm>
          <a:prstGeom prst="rect">
            <a:avLst/>
          </a:prstGeom>
          <a:noFill/>
          <a:ln/>
        </p:spPr>
        <p:txBody>
          <a:bodyPr wrap="square" lIns="0" tIns="0" rIns="0" bIns="0" rtlCol="0" anchor="ctr"/>
          <a:lstStyle/>
          <a:p>
            <a:pPr indent="0" marL="0">
              <a:buNone/>
            </a:pPr>
            <a:r>
              <a:rPr lang="en-US" sz="3000" b="1" dirty="0">
                <a:solidFill>
                  <a:srgbClr val="E9A23B"/>
                </a:solidFill>
                <a:latin typeface="Cambria" pitchFamily="34" charset="0"/>
                <a:ea typeface="Cambria" pitchFamily="34" charset="-122"/>
                <a:cs typeface="Cambria" pitchFamily="34" charset="-120"/>
              </a:rPr>
              <a:t>-RM 0.09m</a:t>
            </a:r>
            <a:endParaRPr lang="en-US" sz="3000" dirty="0"/>
          </a:p>
        </p:txBody>
      </p:sp>
      <p:sp>
        <p:nvSpPr>
          <p:cNvPr id="8" name="Text 6"/>
          <p:cNvSpPr txBox="1"/>
          <p:nvPr/>
        </p:nvSpPr>
        <p:spPr>
          <a:xfrm>
            <a:off x="3383280" y="2075688"/>
            <a:ext cx="2377440" cy="1005840"/>
          </a:xfrm>
          <a:prstGeom prst="rect">
            <a:avLst/>
          </a:prstGeom>
          <a:noFill/>
          <a:ln/>
        </p:spPr>
        <p:txBody>
          <a:bodyPr wrap="square" lIns="0" tIns="0" rIns="0" bIns="0" rtlCol="0" anchor="t"/>
          <a:lstStyle/>
          <a:p>
            <a:pPr indent="0" marL="0">
              <a:buNone/>
            </a:pPr>
            <a:r>
              <a:rPr lang="en-US" sz="1300" dirty="0">
                <a:solidFill>
                  <a:srgbClr val="1B2A35"/>
                </a:solidFill>
                <a:latin typeface="Calibri" pitchFamily="34" charset="0"/>
                <a:ea typeface="Calibri" pitchFamily="34" charset="-122"/>
                <a:cs typeface="Calibri" pitchFamily="34" charset="-120"/>
              </a:rPr>
              <a:t>Option B: cloud ERP today. RM 1.19m loaded; IRR 8.7% vs 12% hurdle; payback 40 months</a:t>
            </a:r>
            <a:endParaRPr lang="en-US" sz="1300" dirty="0"/>
          </a:p>
        </p:txBody>
      </p:sp>
      <p:sp>
        <p:nvSpPr>
          <p:cNvPr id="9" name="Shape 7"/>
          <p:cNvSpPr/>
          <p:nvPr/>
        </p:nvSpPr>
        <p:spPr>
          <a:xfrm>
            <a:off x="6035040" y="1325880"/>
            <a:ext cx="2651760" cy="1828800"/>
          </a:xfrm>
          <a:prstGeom prst="roundRect">
            <a:avLst>
              <a:gd name="adj" fmla="val 4000"/>
            </a:avLst>
          </a:prstGeom>
          <a:solidFill>
            <a:srgbClr val="F7E2DC"/>
          </a:solidFill>
          <a:ln w="12700">
            <a:solidFill>
              <a:srgbClr val="F7E2DC"/>
            </a:solidFill>
            <a:prstDash val="solid"/>
          </a:ln>
        </p:spPr>
      </p:sp>
      <p:sp>
        <p:nvSpPr>
          <p:cNvPr id="10" name="Text 8"/>
          <p:cNvSpPr txBox="1"/>
          <p:nvPr/>
        </p:nvSpPr>
        <p:spPr>
          <a:xfrm>
            <a:off x="6172200" y="1417320"/>
            <a:ext cx="2377440" cy="640080"/>
          </a:xfrm>
          <a:prstGeom prst="rect">
            <a:avLst/>
          </a:prstGeom>
          <a:noFill/>
          <a:ln/>
        </p:spPr>
        <p:txBody>
          <a:bodyPr wrap="square" lIns="0" tIns="0" rIns="0" bIns="0" rtlCol="0" anchor="ctr"/>
          <a:lstStyle/>
          <a:p>
            <a:pPr indent="0" marL="0">
              <a:buNone/>
            </a:pPr>
            <a:r>
              <a:rPr lang="en-US" sz="3000" b="1" dirty="0">
                <a:solidFill>
                  <a:srgbClr val="C8553D"/>
                </a:solidFill>
                <a:latin typeface="Cambria" pitchFamily="34" charset="0"/>
                <a:ea typeface="Cambria" pitchFamily="34" charset="-122"/>
                <a:cs typeface="Cambria" pitchFamily="34" charset="-120"/>
              </a:rPr>
              <a:t>-RM 1.26m</a:t>
            </a:r>
            <a:endParaRPr lang="en-US" sz="3000" dirty="0"/>
          </a:p>
        </p:txBody>
      </p:sp>
      <p:sp>
        <p:nvSpPr>
          <p:cNvPr id="11" name="Text 9"/>
          <p:cNvSpPr txBox="1"/>
          <p:nvPr/>
        </p:nvSpPr>
        <p:spPr>
          <a:xfrm>
            <a:off x="6172200" y="2075688"/>
            <a:ext cx="2377440" cy="1005840"/>
          </a:xfrm>
          <a:prstGeom prst="rect">
            <a:avLst/>
          </a:prstGeom>
          <a:noFill/>
          <a:ln/>
        </p:spPr>
        <p:txBody>
          <a:bodyPr wrap="square" lIns="0" tIns="0" rIns="0" bIns="0" rtlCol="0" anchor="t"/>
          <a:lstStyle/>
          <a:p>
            <a:pPr indent="0" marL="0">
              <a:buNone/>
            </a:pPr>
            <a:r>
              <a:rPr lang="en-US" sz="1300" dirty="0">
                <a:solidFill>
                  <a:srgbClr val="1B2A35"/>
                </a:solidFill>
                <a:latin typeface="Calibri" pitchFamily="34" charset="0"/>
                <a:ea typeface="Calibri" pitchFamily="34" charset="-122"/>
                <a:cs typeface="Calibri" pitchFamily="34" charset="-120"/>
              </a:rPr>
              <a:t>Option C: ERP plus analytics. RM 1.93m loaded breaches the RM 1.5m cap; go-live month 14</a:t>
            </a:r>
            <a:endParaRPr lang="en-US" sz="1300" dirty="0"/>
          </a:p>
        </p:txBody>
      </p:sp>
      <p:sp>
        <p:nvSpPr>
          <p:cNvPr id="12" name="Text 10"/>
          <p:cNvSpPr txBox="1"/>
          <p:nvPr/>
        </p:nvSpPr>
        <p:spPr>
          <a:xfrm>
            <a:off x="457200" y="3383280"/>
            <a:ext cx="8229600" cy="1097280"/>
          </a:xfrm>
          <a:prstGeom prst="rect">
            <a:avLst/>
          </a:prstGeom>
          <a:noFill/>
          <a:ln/>
        </p:spPr>
        <p:txBody>
          <a:bodyPr wrap="square" lIns="0" tIns="0" rIns="0" bIns="0" rtlCol="0" anchor="t"/>
          <a:lstStyle/>
          <a:p>
            <a:pPr indent="0" marL="0">
              <a:buNone/>
            </a:pPr>
            <a:r>
              <a:rPr lang="en-US" sz="1600" b="1" dirty="0">
                <a:solidFill>
                  <a:srgbClr val="1F3A4D"/>
                </a:solidFill>
                <a:latin typeface="Calibri" pitchFamily="34" charset="0"/>
                <a:ea typeface="Calibri" pitchFamily="34" charset="-122"/>
                <a:cs typeface="Calibri" pitchFamily="34" charset="-120"/>
              </a:rPr>
              <a:t>Recommendation: </a:t>
            </a:r>
            <a:pPr indent="0" marL="0">
              <a:buNone/>
            </a:pPr>
            <a:r>
              <a:rPr lang="en-US" sz="1600" dirty="0">
                <a:solidFill>
                  <a:srgbClr val="1B2A35"/>
                </a:solidFill>
                <a:latin typeface="Calibri" pitchFamily="34" charset="0"/>
                <a:ea typeface="Calibri" pitchFamily="34" charset="-122"/>
                <a:cs typeface="Calibri" pitchFamily="34" charset="-120"/>
              </a:rPr>
              <a:t>approve Option A now (RM 0.27m, ceiling RM 0.30m); reject C; pre-authorise an ERP envelope of up to RM 1.2m released only if Gate 1 criteria are met. NPV at 12%, five-year, base case, including one-time inventory cash release.</a:t>
            </a:r>
            <a:endParaRPr lang="en-US" sz="1600" dirty="0"/>
          </a:p>
        </p:txBody>
      </p:sp>
      <p:sp>
        <p:nvSpPr>
          <p:cNvPr id="25"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A86"/>
                </a:solidFill>
                <a:latin typeface="Calibri"/>
                <a:ea typeface="Calibri"/>
                <a:cs typeface="Calibri"/>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0" y="0"/>
            <a:ext cx="6858000" cy="0"/>
          </a:xfrm>
          <a:prstGeom prst="rect">
            <a:avLst/>
          </a:prstGeom>
          <a:noFill/>
          <a:ln/>
        </p:spPr>
        <p:txBody>
          <a:bodyPr wrap="square" rtlCol="0"/>
          <a:lstStyle/>
          <a:p>
            <a:pPr indent="0" marL="0">
              <a:buNone/>
            </a:pPr>
            <a:r>
              <a:rPr lang="en-US" dirty="0"/>
              <a:t>Revenue grew 22% but EBITDA did not move: leakage grew faster than the business</a:t>
            </a:r>
            <a:endParaRPr lang="en-US" dirty="0"/>
          </a:p>
        </p:txBody>
      </p:sp>
      <p:graphicFrame>
        <p:nvGraphicFramePr>
          <p:cNvPr id="3" name="Chart 0" descr=""/>
          <p:cNvGraphicFramePr/>
          <p:nvPr/>
        </p:nvGraphicFramePr>
        <p:xfrm>
          <a:off x="457200" y="1234440"/>
          <a:ext cx="5120640" cy="3383280"/>
        </p:xfrm>
        <a:graphic xmlns:a="http://schemas.openxmlformats.org/drawingml/2006/main">
          <a:graphicData uri="http://schemas.openxmlformats.org/drawingml/2006/chart">
            <c:chart xmlns:c="http://schemas.openxmlformats.org/drawingml/2006/chart" r:id="rId1"/>
          </a:graphicData>
        </a:graphic>
      </p:graphicFrame>
      <p:sp>
        <p:nvSpPr>
          <p:cNvPr id="4" name="Shape 1"/>
          <p:cNvSpPr/>
          <p:nvPr/>
        </p:nvSpPr>
        <p:spPr>
          <a:xfrm>
            <a:off x="5852160" y="1280160"/>
            <a:ext cx="2834640" cy="1005840"/>
          </a:xfrm>
          <a:prstGeom prst="roundRect">
            <a:avLst>
              <a:gd name="adj" fmla="val 7273"/>
            </a:avLst>
          </a:prstGeom>
          <a:solidFill>
            <a:srgbClr val="E8EEF2"/>
          </a:solidFill>
          <a:ln w="12700">
            <a:solidFill>
              <a:srgbClr val="E8EEF2"/>
            </a:solidFill>
            <a:prstDash val="solid"/>
          </a:ln>
        </p:spPr>
      </p:sp>
      <p:sp>
        <p:nvSpPr>
          <p:cNvPr id="5" name="Text 2"/>
          <p:cNvSpPr txBox="1"/>
          <p:nvPr/>
        </p:nvSpPr>
        <p:spPr>
          <a:xfrm>
            <a:off x="5989320" y="1371600"/>
            <a:ext cx="2560320" cy="640080"/>
          </a:xfrm>
          <a:prstGeom prst="rect">
            <a:avLst/>
          </a:prstGeom>
          <a:noFill/>
          <a:ln/>
        </p:spPr>
        <p:txBody>
          <a:bodyPr wrap="square" lIns="0" tIns="0" rIns="0" bIns="0" rtlCol="0" anchor="ctr"/>
          <a:lstStyle/>
          <a:p>
            <a:pPr indent="0" marL="0">
              <a:buNone/>
            </a:pPr>
            <a:r>
              <a:rPr lang="en-US" sz="3000" b="1" dirty="0">
                <a:solidFill>
                  <a:srgbClr val="1F3A4D"/>
                </a:solidFill>
                <a:latin typeface="Cambria" pitchFamily="34" charset="0"/>
                <a:ea typeface="Cambria" pitchFamily="34" charset="-122"/>
                <a:cs typeface="Cambria" pitchFamily="34" charset="-120"/>
              </a:rPr>
              <a:t>5.40 &gt; 5.35</a:t>
            </a:r>
            <a:endParaRPr lang="en-US" sz="3000" dirty="0"/>
          </a:p>
        </p:txBody>
      </p:sp>
      <p:sp>
        <p:nvSpPr>
          <p:cNvPr id="6" name="Text 3"/>
          <p:cNvSpPr txBox="1"/>
          <p:nvPr/>
        </p:nvSpPr>
        <p:spPr>
          <a:xfrm>
            <a:off x="5989320" y="2029968"/>
            <a:ext cx="2560320" cy="182880"/>
          </a:xfrm>
          <a:prstGeom prst="rect">
            <a:avLst/>
          </a:prstGeom>
          <a:noFill/>
          <a:ln/>
        </p:spPr>
        <p:txBody>
          <a:bodyPr wrap="square" lIns="0" tIns="0" rIns="0" bIns="0" rtlCol="0" anchor="t"/>
          <a:lstStyle/>
          <a:p>
            <a:pPr indent="0" marL="0">
              <a:buNone/>
            </a:pPr>
            <a:r>
              <a:rPr lang="en-US" sz="1300" dirty="0">
                <a:solidFill>
                  <a:srgbClr val="1B2A35"/>
                </a:solidFill>
                <a:latin typeface="Calibri" pitchFamily="34" charset="0"/>
                <a:ea typeface="Calibri" pitchFamily="34" charset="-122"/>
                <a:cs typeface="Calibri" pitchFamily="34" charset="-120"/>
              </a:rPr>
              <a:t>EBITDA RM m, 2024 vs 2026 (margin 13.6% to 11.0%)</a:t>
            </a:r>
            <a:endParaRPr lang="en-US" sz="1300" dirty="0"/>
          </a:p>
        </p:txBody>
      </p:sp>
      <p:sp>
        <p:nvSpPr>
          <p:cNvPr id="7" name="Shape 4"/>
          <p:cNvSpPr/>
          <p:nvPr/>
        </p:nvSpPr>
        <p:spPr>
          <a:xfrm>
            <a:off x="5852160" y="2423160"/>
            <a:ext cx="2834640" cy="1005840"/>
          </a:xfrm>
          <a:prstGeom prst="roundRect">
            <a:avLst>
              <a:gd name="adj" fmla="val 7273"/>
            </a:avLst>
          </a:prstGeom>
          <a:solidFill>
            <a:srgbClr val="E8EEF2"/>
          </a:solidFill>
          <a:ln w="12700">
            <a:solidFill>
              <a:srgbClr val="E8EEF2"/>
            </a:solidFill>
            <a:prstDash val="solid"/>
          </a:ln>
        </p:spPr>
      </p:sp>
      <p:sp>
        <p:nvSpPr>
          <p:cNvPr id="8" name="Text 5"/>
          <p:cNvSpPr txBox="1"/>
          <p:nvPr/>
        </p:nvSpPr>
        <p:spPr>
          <a:xfrm>
            <a:off x="5989320" y="2514600"/>
            <a:ext cx="2560320" cy="640080"/>
          </a:xfrm>
          <a:prstGeom prst="rect">
            <a:avLst/>
          </a:prstGeom>
          <a:noFill/>
          <a:ln/>
        </p:spPr>
        <p:txBody>
          <a:bodyPr wrap="square" lIns="0" tIns="0" rIns="0" bIns="0" rtlCol="0" anchor="ctr"/>
          <a:lstStyle/>
          <a:p>
            <a:pPr indent="0" marL="0">
              <a:buNone/>
            </a:pPr>
            <a:r>
              <a:rPr lang="en-US" sz="3000" b="1" dirty="0">
                <a:solidFill>
                  <a:srgbClr val="C8553D"/>
                </a:solidFill>
                <a:latin typeface="Cambria" pitchFamily="34" charset="0"/>
                <a:ea typeface="Cambria" pitchFamily="34" charset="-122"/>
                <a:cs typeface="Cambria" pitchFamily="34" charset="-120"/>
              </a:rPr>
              <a:t>-2.2 pp</a:t>
            </a:r>
            <a:endParaRPr lang="en-US" sz="3000" dirty="0"/>
          </a:p>
        </p:txBody>
      </p:sp>
      <p:sp>
        <p:nvSpPr>
          <p:cNvPr id="9" name="Text 6"/>
          <p:cNvSpPr txBox="1"/>
          <p:nvPr/>
        </p:nvSpPr>
        <p:spPr>
          <a:xfrm>
            <a:off x="5989320" y="3172968"/>
            <a:ext cx="2560320" cy="182880"/>
          </a:xfrm>
          <a:prstGeom prst="rect">
            <a:avLst/>
          </a:prstGeom>
          <a:noFill/>
          <a:ln/>
        </p:spPr>
        <p:txBody>
          <a:bodyPr wrap="square" lIns="0" tIns="0" rIns="0" bIns="0" rtlCol="0" anchor="t"/>
          <a:lstStyle/>
          <a:p>
            <a:pPr indent="0" marL="0">
              <a:buNone/>
            </a:pPr>
            <a:r>
              <a:rPr lang="en-US" sz="1300" dirty="0">
                <a:solidFill>
                  <a:srgbClr val="1B2A35"/>
                </a:solidFill>
                <a:latin typeface="Calibri" pitchFamily="34" charset="0"/>
                <a:ea typeface="Calibri" pitchFamily="34" charset="-122"/>
                <a:cs typeface="Calibri" pitchFamily="34" charset="-120"/>
              </a:rPr>
              <a:t>Gross margin 25.9% to 23.7% = RM 1.08m gap</a:t>
            </a:r>
            <a:endParaRPr lang="en-US" sz="1300" dirty="0"/>
          </a:p>
        </p:txBody>
      </p:sp>
      <p:sp>
        <p:nvSpPr>
          <p:cNvPr id="10" name="Shape 7"/>
          <p:cNvSpPr/>
          <p:nvPr/>
        </p:nvSpPr>
        <p:spPr>
          <a:xfrm>
            <a:off x="5852160" y="3566160"/>
            <a:ext cx="2834640" cy="1005840"/>
          </a:xfrm>
          <a:prstGeom prst="roundRect">
            <a:avLst>
              <a:gd name="adj" fmla="val 7273"/>
            </a:avLst>
          </a:prstGeom>
          <a:solidFill>
            <a:srgbClr val="E8EEF2"/>
          </a:solidFill>
          <a:ln w="12700">
            <a:solidFill>
              <a:srgbClr val="E8EEF2"/>
            </a:solidFill>
            <a:prstDash val="solid"/>
          </a:ln>
        </p:spPr>
      </p:sp>
      <p:sp>
        <p:nvSpPr>
          <p:cNvPr id="11" name="Text 8"/>
          <p:cNvSpPr txBox="1"/>
          <p:nvPr/>
        </p:nvSpPr>
        <p:spPr>
          <a:xfrm>
            <a:off x="5989320" y="3657600"/>
            <a:ext cx="2560320" cy="640080"/>
          </a:xfrm>
          <a:prstGeom prst="rect">
            <a:avLst/>
          </a:prstGeom>
          <a:noFill/>
          <a:ln/>
        </p:spPr>
        <p:txBody>
          <a:bodyPr wrap="square" lIns="0" tIns="0" rIns="0" bIns="0" rtlCol="0" anchor="ctr"/>
          <a:lstStyle/>
          <a:p>
            <a:pPr indent="0" marL="0">
              <a:buNone/>
            </a:pPr>
            <a:r>
              <a:rPr lang="en-US" sz="3000" b="1" dirty="0">
                <a:solidFill>
                  <a:srgbClr val="E9A23B"/>
                </a:solidFill>
                <a:latin typeface="Cambria" pitchFamily="34" charset="0"/>
                <a:ea typeface="Cambria" pitchFamily="34" charset="-122"/>
                <a:cs typeface="Cambria" pitchFamily="34" charset="-120"/>
              </a:rPr>
              <a:t>86%</a:t>
            </a:r>
            <a:endParaRPr lang="en-US" sz="3000" dirty="0"/>
          </a:p>
        </p:txBody>
      </p:sp>
      <p:sp>
        <p:nvSpPr>
          <p:cNvPr id="12" name="Text 9"/>
          <p:cNvSpPr txBox="1"/>
          <p:nvPr/>
        </p:nvSpPr>
        <p:spPr>
          <a:xfrm>
            <a:off x="5989320" y="4315968"/>
            <a:ext cx="2560320" cy="182880"/>
          </a:xfrm>
          <a:prstGeom prst="rect">
            <a:avLst/>
          </a:prstGeom>
          <a:noFill/>
          <a:ln/>
        </p:spPr>
        <p:txBody>
          <a:bodyPr wrap="square" lIns="0" tIns="0" rIns="0" bIns="0" rtlCol="0" anchor="t"/>
          <a:lstStyle/>
          <a:p>
            <a:pPr indent="0" marL="0">
              <a:buNone/>
            </a:pPr>
            <a:r>
              <a:rPr lang="en-US" sz="1300" dirty="0">
                <a:solidFill>
                  <a:srgbClr val="1B2A35"/>
                </a:solidFill>
                <a:latin typeface="Calibri" pitchFamily="34" charset="0"/>
                <a:ea typeface="Calibri" pitchFamily="34" charset="-122"/>
                <a:cs typeface="Calibri" pitchFamily="34" charset="-120"/>
              </a:rPr>
              <a:t>Stock accuracy (94% in 2024); inventory days 64 to 79</a:t>
            </a:r>
            <a:endParaRPr lang="en-US" sz="1300" dirty="0"/>
          </a:p>
        </p:txBody>
      </p:sp>
      <p:sp>
        <p:nvSpPr>
          <p:cNvPr id="25"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A86"/>
                </a:solidFill>
                <a:latin typeface="Calibri"/>
                <a:ea typeface="Calibri"/>
                <a:cs typeface="Calibri"/>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6858000" cy="0"/>
          </a:xfrm>
          <a:prstGeom prst="rect">
            <a:avLst/>
          </a:prstGeom>
          <a:noFill/>
          <a:ln/>
        </p:spPr>
        <p:txBody>
          <a:bodyPr wrap="square" rtlCol="0"/>
          <a:lstStyle/>
          <a:p>
            <a:pPr indent="0" marL="0">
              <a:buNone/>
            </a:pPr>
            <a:r>
              <a:rPr lang="en-US" dirty="0"/>
              <a:t>Neither explanation is complete: operations explain about two-thirds of the margin gap</a:t>
            </a:r>
            <a:endParaRPr lang="en-US" dirty="0"/>
          </a:p>
        </p:txBody>
      </p:sp>
      <p:graphicFrame>
        <p:nvGraphicFramePr>
          <p:cNvPr id="3" name="Chart 0" descr=""/>
          <p:cNvGraphicFramePr/>
          <p:nvPr/>
        </p:nvGraphicFramePr>
        <p:xfrm>
          <a:off x="457200" y="1234440"/>
          <a:ext cx="5303520" cy="3383280"/>
        </p:xfrm>
        <a:graphic xmlns:a="http://schemas.openxmlformats.org/drawingml/2006/main">
          <a:graphicData uri="http://schemas.openxmlformats.org/drawingml/2006/chart">
            <c:chart xmlns:c="http://schemas.openxmlformats.org/drawingml/2006/chart" r:id="rId1"/>
          </a:graphicData>
        </a:graphic>
      </p:graphicFrame>
      <p:sp>
        <p:nvSpPr>
          <p:cNvPr id="4" name="Text 1"/>
          <p:cNvSpPr txBox="1"/>
          <p:nvPr/>
        </p:nvSpPr>
        <p:spPr>
          <a:xfrm>
            <a:off x="5943600" y="1371600"/>
            <a:ext cx="2743200" cy="3108960"/>
          </a:xfrm>
          <a:prstGeom prst="rect">
            <a:avLst/>
          </a:prstGeom>
          <a:noFill/>
          <a:ln/>
        </p:spPr>
        <p:txBody>
          <a:bodyPr wrap="square" lIns="0" tIns="0" rIns="0" bIns="0" rtlCol="0" anchor="t"/>
          <a:lstStyle/>
          <a:p>
            <a:pPr indent="0" marL="0">
              <a:spcAft>
                <a:spcPts val="1000"/>
              </a:spcAft>
              <a:buNone/>
            </a:pPr>
            <a:r>
              <a:rPr lang="en-US" sz="1400" b="1" dirty="0">
                <a:solidFill>
                  <a:srgbClr val="1B2A35"/>
                </a:solidFill>
                <a:latin typeface="Calibri" pitchFamily="34" charset="0"/>
                <a:ea typeface="Calibri" pitchFamily="34" charset="-122"/>
                <a:cs typeface="Calibri" pitchFamily="34" charset="-120"/>
              </a:rPr>
              <a:t>Operations: 66% of the gap (47% without the rework estimate).</a:t>
            </a:r>
            <a:endParaRPr lang="en-US" sz="1400" dirty="0"/>
          </a:p>
          <a:p>
            <a:pPr indent="0" marL="0">
              <a:spcAft>
                <a:spcPts val="1000"/>
              </a:spcAft>
              <a:buNone/>
            </a:pPr>
            <a:r>
              <a:rPr lang="en-US" sz="1400" dirty="0">
                <a:solidFill>
                  <a:srgbClr val="1B2A35"/>
                </a:solidFill>
                <a:latin typeface="Calibri" pitchFamily="34" charset="0"/>
                <a:ea typeface="Calibri" pitchFamily="34" charset="-122"/>
                <a:cs typeface="Calibri" pitchFamily="34" charset="-120"/>
              </a:rPr>
              <a:t>CFO: material costs may explain the residual 34-53%, but no commodity or price-variance data was supplied to test it.</a:t>
            </a:r>
            <a:endParaRPr lang="en-US" sz="1400" dirty="0"/>
          </a:p>
          <a:p>
            <a:pPr indent="0" marL="0">
              <a:spcAft>
                <a:spcPts val="1000"/>
              </a:spcAft>
              <a:buNone/>
            </a:pPr>
            <a:r>
              <a:rPr lang="en-US" sz="1400" dirty="0">
                <a:solidFill>
                  <a:srgbClr val="1B2A35"/>
                </a:solidFill>
                <a:latin typeface="Calibri" pitchFamily="34" charset="0"/>
                <a:ea typeface="Calibri" pitchFamily="34" charset="-122"/>
                <a:cs typeface="Calibri" pitchFamily="34" charset="-120"/>
              </a:rPr>
              <a:t>Not an ERP promise: only part of the operational share is addressable by any system.</a:t>
            </a:r>
            <a:endParaRPr lang="en-US" sz="1400" dirty="0"/>
          </a:p>
        </p:txBody>
      </p:sp>
      <p:sp>
        <p:nvSpPr>
          <p:cNvPr id="25"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A86"/>
                </a:solidFill>
                <a:latin typeface="Calibri"/>
                <a:ea typeface="Calibri"/>
                <a:cs typeface="Calibri"/>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0" y="0"/>
            <a:ext cx="6858000" cy="0"/>
          </a:xfrm>
          <a:prstGeom prst="rect">
            <a:avLst/>
          </a:prstGeom>
          <a:noFill/>
          <a:ln/>
        </p:spPr>
        <p:txBody>
          <a:bodyPr wrap="square" rtlCol="0"/>
          <a:lstStyle/>
          <a:p>
            <a:pPr indent="0" marL="0">
              <a:buNone/>
            </a:pPr>
            <a:r>
              <a:rPr lang="en-US" dirty="0"/>
              <a:t>The cash cost is RM 0.71m a year; the larger prize is a one-time RM 1.42m inventory release</a:t>
            </a:r>
            <a:endParaRPr lang="en-US" dirty="0"/>
          </a:p>
        </p:txBody>
      </p:sp>
      <p:graphicFrame>
        <p:nvGraphicFramePr>
          <p:cNvPr id="3" name="Chart 0" descr=""/>
          <p:cNvGraphicFramePr/>
          <p:nvPr/>
        </p:nvGraphicFramePr>
        <p:xfrm>
          <a:off x="457200" y="1234440"/>
          <a:ext cx="4937760" cy="3383280"/>
        </p:xfrm>
        <a:graphic xmlns:a="http://schemas.openxmlformats.org/drawingml/2006/main">
          <a:graphicData uri="http://schemas.openxmlformats.org/drawingml/2006/chart">
            <c:chart xmlns:c="http://schemas.openxmlformats.org/drawingml/2006/chart" r:id="rId1"/>
          </a:graphicData>
        </a:graphic>
      </p:graphicFrame>
      <p:sp>
        <p:nvSpPr>
          <p:cNvPr id="4" name="Shape 1"/>
          <p:cNvSpPr/>
          <p:nvPr/>
        </p:nvSpPr>
        <p:spPr>
          <a:xfrm>
            <a:off x="5669280" y="1280160"/>
            <a:ext cx="3017520" cy="1417320"/>
          </a:xfrm>
          <a:prstGeom prst="roundRect">
            <a:avLst>
              <a:gd name="adj" fmla="val 5161"/>
            </a:avLst>
          </a:prstGeom>
          <a:solidFill>
            <a:srgbClr val="E3F3F1"/>
          </a:solidFill>
          <a:ln w="12700">
            <a:solidFill>
              <a:srgbClr val="E3F3F1"/>
            </a:solidFill>
            <a:prstDash val="solid"/>
          </a:ln>
        </p:spPr>
      </p:sp>
      <p:sp>
        <p:nvSpPr>
          <p:cNvPr id="5" name="Text 2"/>
          <p:cNvSpPr txBox="1"/>
          <p:nvPr/>
        </p:nvSpPr>
        <p:spPr>
          <a:xfrm>
            <a:off x="5806440" y="1371600"/>
            <a:ext cx="2743200" cy="640080"/>
          </a:xfrm>
          <a:prstGeom prst="rect">
            <a:avLst/>
          </a:prstGeom>
          <a:noFill/>
          <a:ln/>
        </p:spPr>
        <p:txBody>
          <a:bodyPr wrap="square" lIns="0" tIns="0" rIns="0" bIns="0" rtlCol="0" anchor="ctr"/>
          <a:lstStyle/>
          <a:p>
            <a:pPr indent="0" marL="0">
              <a:buNone/>
            </a:pPr>
            <a:r>
              <a:rPr lang="en-US" sz="3000" b="1" dirty="0">
                <a:solidFill>
                  <a:srgbClr val="2A9D8F"/>
                </a:solidFill>
                <a:latin typeface="Cambria" pitchFamily="34" charset="0"/>
                <a:ea typeface="Cambria" pitchFamily="34" charset="-122"/>
                <a:cs typeface="Cambria" pitchFamily="34" charset="-120"/>
              </a:rPr>
              <a:t>RM 1.42m</a:t>
            </a:r>
            <a:endParaRPr lang="en-US" sz="3000" dirty="0"/>
          </a:p>
        </p:txBody>
      </p:sp>
      <p:sp>
        <p:nvSpPr>
          <p:cNvPr id="6" name="Text 3"/>
          <p:cNvSpPr txBox="1"/>
          <p:nvPr/>
        </p:nvSpPr>
        <p:spPr>
          <a:xfrm>
            <a:off x="5806440" y="2029968"/>
            <a:ext cx="2743200" cy="594360"/>
          </a:xfrm>
          <a:prstGeom prst="rect">
            <a:avLst/>
          </a:prstGeom>
          <a:noFill/>
          <a:ln/>
        </p:spPr>
        <p:txBody>
          <a:bodyPr wrap="square" lIns="0" tIns="0" rIns="0" bIns="0" rtlCol="0" anchor="t"/>
          <a:lstStyle/>
          <a:p>
            <a:pPr indent="0" marL="0">
              <a:buNone/>
            </a:pPr>
            <a:r>
              <a:rPr lang="en-US" sz="1300" dirty="0">
                <a:solidFill>
                  <a:srgbClr val="1B2A35"/>
                </a:solidFill>
                <a:latin typeface="Calibri" pitchFamily="34" charset="0"/>
                <a:ea typeface="Calibri" pitchFamily="34" charset="-122"/>
                <a:cs typeface="Calibri" pitchFamily="34" charset="-120"/>
              </a:rPr>
              <a:t>Inventory 79 to 65 days = 14 days x RM 102k COGS/day. One-time cash, not a saving</a:t>
            </a:r>
            <a:endParaRPr lang="en-US" sz="1300" dirty="0"/>
          </a:p>
        </p:txBody>
      </p:sp>
      <p:sp>
        <p:nvSpPr>
          <p:cNvPr id="7" name="Shape 4"/>
          <p:cNvSpPr/>
          <p:nvPr/>
        </p:nvSpPr>
        <p:spPr>
          <a:xfrm>
            <a:off x="5669280" y="2834640"/>
            <a:ext cx="3017520" cy="1691640"/>
          </a:xfrm>
          <a:prstGeom prst="roundRect">
            <a:avLst>
              <a:gd name="adj" fmla="val 4324"/>
            </a:avLst>
          </a:prstGeom>
          <a:solidFill>
            <a:srgbClr val="E8EEF2"/>
          </a:solidFill>
          <a:ln w="12700">
            <a:solidFill>
              <a:srgbClr val="E8EEF2"/>
            </a:solidFill>
            <a:prstDash val="solid"/>
          </a:ln>
        </p:spPr>
      </p:sp>
      <p:sp>
        <p:nvSpPr>
          <p:cNvPr id="8" name="Text 5"/>
          <p:cNvSpPr txBox="1"/>
          <p:nvPr/>
        </p:nvSpPr>
        <p:spPr>
          <a:xfrm>
            <a:off x="5806440" y="2926080"/>
            <a:ext cx="2743200" cy="640080"/>
          </a:xfrm>
          <a:prstGeom prst="rect">
            <a:avLst/>
          </a:prstGeom>
          <a:noFill/>
          <a:ln/>
        </p:spPr>
        <p:txBody>
          <a:bodyPr wrap="square" lIns="0" tIns="0" rIns="0" bIns="0" rtlCol="0" anchor="ctr"/>
          <a:lstStyle/>
          <a:p>
            <a:pPr indent="0" marL="0">
              <a:buNone/>
            </a:pPr>
            <a:r>
              <a:rPr lang="en-US" sz="3000" b="1" dirty="0">
                <a:solidFill>
                  <a:srgbClr val="1F3A4D"/>
                </a:solidFill>
                <a:latin typeface="Cambria" pitchFamily="34" charset="0"/>
                <a:ea typeface="Cambria" pitchFamily="34" charset="-122"/>
                <a:cs typeface="Cambria" pitchFamily="34" charset="-120"/>
              </a:rPr>
              <a:t>RM 0.33m</a:t>
            </a:r>
            <a:endParaRPr lang="en-US" sz="3000" dirty="0"/>
          </a:p>
        </p:txBody>
      </p:sp>
      <p:sp>
        <p:nvSpPr>
          <p:cNvPr id="9" name="Text 6"/>
          <p:cNvSpPr txBox="1"/>
          <p:nvPr/>
        </p:nvSpPr>
        <p:spPr>
          <a:xfrm>
            <a:off x="5806440" y="3584448"/>
            <a:ext cx="2743200" cy="868680"/>
          </a:xfrm>
          <a:prstGeom prst="rect">
            <a:avLst/>
          </a:prstGeom>
          <a:noFill/>
          <a:ln/>
        </p:spPr>
        <p:txBody>
          <a:bodyPr wrap="square" lIns="0" tIns="0" rIns="0" bIns="0" rtlCol="0" anchor="t"/>
          <a:lstStyle/>
          <a:p>
            <a:pPr indent="0" marL="0">
              <a:buNone/>
            </a:pPr>
            <a:r>
              <a:rPr lang="en-US" sz="1300" dirty="0">
                <a:solidFill>
                  <a:srgbClr val="1B2A35"/>
                </a:solidFill>
                <a:latin typeface="Calibri" pitchFamily="34" charset="0"/>
                <a:ea typeface="Calibri" pitchFamily="34" charset="-122"/>
                <a:cs typeface="Calibri" pitchFamily="34" charset="-120"/>
              </a:rPr>
              <a:t>Staff time (PO, reporting, search) is capacity, not payroll: 8 buyers retained, so cash value is only the 35% monetised share</a:t>
            </a:r>
            <a:endParaRPr lang="en-US" sz="1300" dirty="0"/>
          </a:p>
        </p:txBody>
      </p:sp>
      <p:sp>
        <p:nvSpPr>
          <p:cNvPr id="25"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A86"/>
                </a:solidFill>
                <a:latin typeface="Calibri"/>
                <a:ea typeface="Calibri"/>
                <a:cs typeface="Calibri"/>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6858000" cy="0"/>
          </a:xfrm>
          <a:prstGeom prst="rect">
            <a:avLst/>
          </a:prstGeom>
          <a:noFill/>
          <a:ln/>
        </p:spPr>
        <p:txBody>
          <a:bodyPr wrap="square" rtlCol="0"/>
          <a:lstStyle/>
          <a:p>
            <a:pPr indent="0" marL="0">
              <a:buNone/>
            </a:pPr>
            <a:r>
              <a:rPr lang="en-US" dirty="0"/>
              <a:t>Most problems need process and data fixes first; only some need technology</a:t>
            </a:r>
            <a:endParaRPr lang="en-US"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325880"/>
          <a:ext cx="8229600" cy="914400"/>
        </p:xfrm>
        <a:graphic>
          <a:graphicData uri="http://schemas.openxmlformats.org/drawingml/2006/table">
            <a:tbl>
              <a:tblPr/>
              <a:tblGrid>
                <a:gridCol w="2743200"/>
                <a:gridCol w="2743200"/>
                <a:gridCol w="2743200"/>
              </a:tblGrid>
              <a:tr h="411480">
                <a:tc>
                  <a:txBody>
                    <a:bodyPr/>
                    <a:lstStyle/>
                    <a:p>
                      <a:pPr algn="ctr" indent="0" marL="0">
                        <a:buNone/>
                      </a:pPr>
                      <a:r>
                        <a:rPr lang="en-US" sz="1400" b="1" dirty="0">
                          <a:solidFill>
                            <a:srgbClr val="FFFFFF"/>
                          </a:solidFill>
                          <a:latin typeface="Calibri" pitchFamily="34" charset="0"/>
                          <a:ea typeface="Calibri" pitchFamily="34" charset="-122"/>
                          <a:cs typeface="Calibri" pitchFamily="34" charset="-120"/>
                        </a:rPr>
                        <a:t>Process-led</a:t>
                      </a:r>
                      <a:endParaRPr lang="en-US" sz="1400" dirty="0">
                        <a:latin typeface="Calibri" charset="0"/>
                        <a:ea typeface="Calibri" charset="0"/>
                        <a:cs typeface="Calibri" charset="0"/>
                      </a:endParaRPr>
                    </a:p>
                  </a:txBody>
                  <a:tcPr marL="91440" marR="91440" marT="45720" marB="45720">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1F3A4D"/>
                    </a:solidFill>
                  </a:tcPr>
                </a:tc>
                <a:tc>
                  <a:txBody>
                    <a:bodyPr/>
                    <a:lstStyle/>
                    <a:p>
                      <a:pPr algn="ctr" indent="0" marL="0">
                        <a:buNone/>
                      </a:pPr>
                      <a:r>
                        <a:rPr lang="en-US" sz="1400" b="1" dirty="0">
                          <a:solidFill>
                            <a:srgbClr val="FFFFFF"/>
                          </a:solidFill>
                          <a:latin typeface="Calibri" pitchFamily="34" charset="0"/>
                          <a:ea typeface="Calibri" pitchFamily="34" charset="-122"/>
                          <a:cs typeface="Calibri" pitchFamily="34" charset="-120"/>
                        </a:rPr>
                        <a:t>Process + technology</a:t>
                      </a:r>
                      <a:endParaRPr lang="en-US" sz="1400" dirty="0">
                        <a:latin typeface="Calibri" charset="0"/>
                        <a:ea typeface="Calibri" charset="0"/>
                        <a:cs typeface="Calibri" charset="0"/>
                      </a:endParaRPr>
                    </a:p>
                  </a:txBody>
                  <a:tcPr marL="91440" marR="91440" marT="45720" marB="45720">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1F3A4D"/>
                    </a:solidFill>
                  </a:tcPr>
                </a:tc>
                <a:tc>
                  <a:txBody>
                    <a:bodyPr/>
                    <a:lstStyle/>
                    <a:p>
                      <a:pPr algn="ctr" indent="0" marL="0">
                        <a:buNone/>
                      </a:pPr>
                      <a:r>
                        <a:rPr lang="en-US" sz="1400" b="1" dirty="0">
                          <a:solidFill>
                            <a:srgbClr val="FFFFFF"/>
                          </a:solidFill>
                          <a:latin typeface="Calibri" pitchFamily="34" charset="0"/>
                          <a:ea typeface="Calibri" pitchFamily="34" charset="-122"/>
                          <a:cs typeface="Calibri" pitchFamily="34" charset="-120"/>
                        </a:rPr>
                        <a:t>Technology-led</a:t>
                      </a:r>
                      <a:endParaRPr lang="en-US" sz="1400" dirty="0">
                        <a:latin typeface="Calibri" charset="0"/>
                        <a:ea typeface="Calibri" charset="0"/>
                        <a:cs typeface="Calibri" charset="0"/>
                      </a:endParaRPr>
                    </a:p>
                  </a:txBody>
                  <a:tcPr marL="91440" marR="91440" marT="45720" marB="45720">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1F3A4D"/>
                    </a:solidFill>
                  </a:tcPr>
                </a:tc>
              </a:tr>
              <a:tr h="2286000">
                <a:tc>
                  <a:txBody>
                    <a:bodyPr/>
                    <a:lstStyle/>
                    <a:p>
                      <a:pPr indent="0" marL="0">
                        <a:buNone/>
                      </a:pPr>
                      <a:r>
                        <a:rPr lang="en-US" sz="1300" dirty="0">
                          <a:solidFill>
                            <a:srgbClr val="1B2A35"/>
                          </a:solidFill>
                          <a:latin typeface="Calibri" pitchFamily="34" charset="0"/>
                          <a:ea typeface="Calibri" pitchFamily="34" charset="-122"/>
                          <a:cs typeface="Calibri" pitchFamily="34" charset="-120"/>
                        </a:rPr>
                        <a:t>Excess safety stock (policy, ABC-XYZ)</a:t>
                      </a:r>
                      <a:endParaRPr lang="en-US" sz="1300" dirty="0">
                        <a:latin typeface="Calibri" charset="0"/>
                        <a:ea typeface="Calibri" charset="0"/>
                        <a:cs typeface="Calibri" charset="0"/>
                      </a:endParaRPr>
                    </a:p>
                    <a:p>
                      <a:pPr indent="0" marL="0">
                        <a:buNone/>
                      </a:pPr>
                      <a:r>
                        <a:rPr lang="en-US" sz="1300" dirty="0">
                          <a:solidFill>
                            <a:srgbClr val="1B2A35"/>
                          </a:solidFill>
                          <a:latin typeface="Calibri" pitchFamily="34" charset="0"/>
                          <a:ea typeface="Calibri" pitchFamily="34" charset="-122"/>
                          <a:cs typeface="Calibri" pitchFamily="34" charset="-120"/>
                        </a:rPr>
                        <a:t>Rework 4.6% (calibration, material, skills)</a:t>
                      </a:r>
                      <a:endParaRPr lang="en-US" sz="1300" dirty="0">
                        <a:latin typeface="Calibri" charset="0"/>
                        <a:ea typeface="Calibri" charset="0"/>
                        <a:cs typeface="Calibri" charset="0"/>
                      </a:endParaRPr>
                    </a:p>
                    <a:p>
                      <a:pPr indent="0" marL="0">
                        <a:buNone/>
                      </a:pPr>
                      <a:r>
                        <a:rPr lang="en-US" sz="1300" dirty="0">
                          <a:solidFill>
                            <a:srgbClr val="1B2A35"/>
                          </a:solidFill>
                          <a:latin typeface="Calibri" pitchFamily="34" charset="0"/>
                          <a:ea typeface="Calibri" pitchFamily="34" charset="-122"/>
                          <a:cs typeface="Calibri" pitchFamily="34" charset="-120"/>
                        </a:rPr>
                        <a:t>Material price pass-through</a:t>
                      </a:r>
                      <a:endParaRPr lang="en-US" sz="1300" dirty="0">
                        <a:latin typeface="Calibri" charset="0"/>
                        <a:ea typeface="Calibri" charset="0"/>
                        <a:cs typeface="Calibri" charset="0"/>
                      </a:endParaRPr>
                    </a:p>
                    <a:p>
                      <a:pPr indent="0" marL="0">
                        <a:buNone/>
                      </a:pPr>
                      <a:r>
                        <a:rPr lang="en-US" sz="1300" dirty="0">
                          <a:solidFill>
                            <a:srgbClr val="1B2A35"/>
                          </a:solidFill>
                          <a:latin typeface="Calibri" pitchFamily="34" charset="0"/>
                          <a:ea typeface="Calibri" pitchFamily="34" charset="-122"/>
                          <a:cs typeface="Calibri" pitchFamily="34" charset="-120"/>
                        </a:rPr>
                        <a:t>Schedule freeze and change control</a:t>
                      </a:r>
                      <a:endParaRPr lang="en-US" sz="1300" dirty="0">
                        <a:latin typeface="Calibri" charset="0"/>
                        <a:ea typeface="Calibri" charset="0"/>
                        <a:cs typeface="Calibri" charset="0"/>
                      </a:endParaRPr>
                    </a:p>
                  </a:txBody>
                  <a:tcPr marL="91440" marR="91440" marT="45720" marB="45720" anchor="t">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3F3F1"/>
                    </a:solidFill>
                  </a:tcPr>
                </a:tc>
                <a:tc>
                  <a:txBody>
                    <a:bodyPr/>
                    <a:lstStyle/>
                    <a:p>
                      <a:pPr indent="0" marL="0">
                        <a:buNone/>
                      </a:pPr>
                      <a:r>
                        <a:rPr lang="en-US" sz="1300" dirty="0">
                          <a:solidFill>
                            <a:srgbClr val="1B2A35"/>
                          </a:solidFill>
                          <a:latin typeface="Calibri" pitchFamily="34" charset="0"/>
                          <a:ea typeface="Calibri" pitchFamily="34" charset="-122"/>
                          <a:cs typeface="Calibri" pitchFamily="34" charset="-120"/>
                        </a:rPr>
                        <a:t>Duplicate item codes (master data)</a:t>
                      </a:r>
                      <a:endParaRPr lang="en-US" sz="1300" dirty="0">
                        <a:latin typeface="Calibri" charset="0"/>
                        <a:ea typeface="Calibri" charset="0"/>
                        <a:cs typeface="Calibri" charset="0"/>
                      </a:endParaRPr>
                    </a:p>
                    <a:p>
                      <a:pPr indent="0" marL="0">
                        <a:buNone/>
                      </a:pPr>
                      <a:r>
                        <a:rPr lang="en-US" sz="1300" dirty="0">
                          <a:solidFill>
                            <a:srgbClr val="1B2A35"/>
                          </a:solidFill>
                          <a:latin typeface="Calibri" pitchFamily="34" charset="0"/>
                          <a:ea typeface="Calibri" pitchFamily="34" charset="-122"/>
                          <a:cs typeface="Calibri" pitchFamily="34" charset="-120"/>
                        </a:rPr>
                        <a:t>Stock accuracy 86%</a:t>
                      </a:r>
                      <a:endParaRPr lang="en-US" sz="1300" dirty="0">
                        <a:latin typeface="Calibri" charset="0"/>
                        <a:ea typeface="Calibri" charset="0"/>
                        <a:cs typeface="Calibri" charset="0"/>
                      </a:endParaRPr>
                    </a:p>
                    <a:p>
                      <a:pPr indent="0" marL="0">
                        <a:buNone/>
                      </a:pPr>
                      <a:r>
                        <a:rPr lang="en-US" sz="1300" dirty="0">
                          <a:solidFill>
                            <a:srgbClr val="1B2A35"/>
                          </a:solidFill>
                          <a:latin typeface="Calibri" pitchFamily="34" charset="0"/>
                          <a:ea typeface="Calibri" pitchFamily="34" charset="-122"/>
                          <a:cs typeface="Calibri" pitchFamily="34" charset="-120"/>
                        </a:rPr>
                        <a:t>Duplicate and emergency POs</a:t>
                      </a:r>
                      <a:endParaRPr lang="en-US" sz="1300" dirty="0">
                        <a:latin typeface="Calibri" charset="0"/>
                        <a:ea typeface="Calibri" charset="0"/>
                        <a:cs typeface="Calibri" charset="0"/>
                      </a:endParaRPr>
                    </a:p>
                    <a:p>
                      <a:pPr indent="0" marL="0">
                        <a:buNone/>
                      </a:pPr>
                      <a:r>
                        <a:rPr lang="en-US" sz="1300" dirty="0">
                          <a:solidFill>
                            <a:srgbClr val="1B2A35"/>
                          </a:solidFill>
                          <a:latin typeface="Calibri" pitchFamily="34" charset="0"/>
                          <a:ea typeface="Calibri" pitchFamily="34" charset="-122"/>
                          <a:cs typeface="Calibri" pitchFamily="34" charset="-120"/>
                        </a:rPr>
                        <a:t>On-time delivery 87%</a:t>
                      </a:r>
                      <a:endParaRPr lang="en-US" sz="1300" dirty="0">
                        <a:latin typeface="Calibri" charset="0"/>
                        <a:ea typeface="Calibri" charset="0"/>
                        <a:cs typeface="Calibri" charset="0"/>
                      </a:endParaRPr>
                    </a:p>
                    <a:p>
                      <a:pPr indent="0" marL="0">
                        <a:buNone/>
                      </a:pPr>
                      <a:r>
                        <a:rPr lang="en-US" sz="1300" dirty="0">
                          <a:solidFill>
                            <a:srgbClr val="1B2A35"/>
                          </a:solidFill>
                          <a:latin typeface="Calibri" pitchFamily="34" charset="0"/>
                          <a:ea typeface="Calibri" pitchFamily="34" charset="-122"/>
                          <a:cs typeface="Calibri" pitchFamily="34" charset="-120"/>
                        </a:rPr>
                        <a:t>Overtime +75%</a:t>
                      </a:r>
                      <a:endParaRPr lang="en-US" sz="1300" dirty="0">
                        <a:latin typeface="Calibri" charset="0"/>
                        <a:ea typeface="Calibri" charset="0"/>
                        <a:cs typeface="Calibri" charset="0"/>
                      </a:endParaRPr>
                    </a:p>
                  </a:txBody>
                  <a:tcPr marL="91440" marR="91440" marT="45720" marB="45720" anchor="t">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BF0DA"/>
                    </a:solidFill>
                  </a:tcPr>
                </a:tc>
                <a:tc>
                  <a:txBody>
                    <a:bodyPr/>
                    <a:lstStyle/>
                    <a:p>
                      <a:pPr indent="0" marL="0">
                        <a:buNone/>
                      </a:pPr>
                      <a:r>
                        <a:rPr lang="en-US" sz="1300" dirty="0">
                          <a:solidFill>
                            <a:srgbClr val="1B2A35"/>
                          </a:solidFill>
                          <a:latin typeface="Calibri" pitchFamily="34" charset="0"/>
                          <a:ea typeface="Calibri" pitchFamily="34" charset="-122"/>
                          <a:cs typeface="Calibri" pitchFamily="34" charset="-120"/>
                        </a:rPr>
                        <a:t>Cross-plant stock visibility</a:t>
                      </a:r>
                      <a:endParaRPr lang="en-US" sz="1300" dirty="0">
                        <a:latin typeface="Calibri" charset="0"/>
                        <a:ea typeface="Calibri" charset="0"/>
                        <a:cs typeface="Calibri" charset="0"/>
                      </a:endParaRPr>
                    </a:p>
                    <a:p>
                      <a:pPr indent="0" marL="0">
                        <a:buNone/>
                      </a:pPr>
                      <a:r>
                        <a:rPr lang="en-US" sz="1300" dirty="0">
                          <a:solidFill>
                            <a:srgbClr val="1B2A35"/>
                          </a:solidFill>
                          <a:latin typeface="Calibri" pitchFamily="34" charset="0"/>
                          <a:ea typeface="Calibri" pitchFamily="34" charset="-122"/>
                          <a:cs typeface="Calibri" pitchFamily="34" charset="-120"/>
                        </a:rPr>
                        <a:t>Automated three-way match</a:t>
                      </a:r>
                      <a:endParaRPr lang="en-US" sz="1300" dirty="0">
                        <a:latin typeface="Calibri" charset="0"/>
                        <a:ea typeface="Calibri" charset="0"/>
                        <a:cs typeface="Calibri" charset="0"/>
                      </a:endParaRPr>
                    </a:p>
                    <a:p>
                      <a:pPr indent="0" marL="0">
                        <a:buNone/>
                      </a:pPr>
                      <a:r>
                        <a:rPr lang="en-US" sz="1300" dirty="0">
                          <a:solidFill>
                            <a:srgbClr val="1B2A35"/>
                          </a:solidFill>
                          <a:latin typeface="Calibri" pitchFamily="34" charset="0"/>
                          <a:ea typeface="Calibri" pitchFamily="34" charset="-122"/>
                          <a:cs typeface="Calibri" pitchFamily="34" charset="-120"/>
                        </a:rPr>
                        <a:t>Lot traceability</a:t>
                      </a:r>
                      <a:endParaRPr lang="en-US" sz="1300" dirty="0">
                        <a:latin typeface="Calibri" charset="0"/>
                        <a:ea typeface="Calibri" charset="0"/>
                        <a:cs typeface="Calibri" charset="0"/>
                      </a:endParaRPr>
                    </a:p>
                    <a:p>
                      <a:pPr indent="0" marL="0">
                        <a:buNone/>
                      </a:pPr>
                      <a:r>
                        <a:rPr lang="en-US" sz="1300" dirty="0">
                          <a:solidFill>
                            <a:srgbClr val="1B2A35"/>
                          </a:solidFill>
                          <a:latin typeface="Calibri" pitchFamily="34" charset="0"/>
                          <a:ea typeface="Calibri" pitchFamily="34" charset="-122"/>
                          <a:cs typeface="Calibri" pitchFamily="34" charset="-120"/>
                        </a:rPr>
                        <a:t>260 report-hours a month</a:t>
                      </a:r>
                      <a:endParaRPr lang="en-US" sz="1300" dirty="0">
                        <a:latin typeface="Calibri" charset="0"/>
                        <a:ea typeface="Calibri" charset="0"/>
                        <a:cs typeface="Calibri" charset="0"/>
                      </a:endParaRPr>
                    </a:p>
                    <a:p>
                      <a:pPr indent="0" marL="0">
                        <a:buNone/>
                      </a:pPr>
                      <a:r>
                        <a:rPr lang="en-US" sz="1300" dirty="0">
                          <a:solidFill>
                            <a:srgbClr val="1B2A35"/>
                          </a:solidFill>
                          <a:latin typeface="Calibri" pitchFamily="34" charset="0"/>
                          <a:ea typeface="Calibri" pitchFamily="34" charset="-122"/>
                          <a:cs typeface="Calibri" pitchFamily="34" charset="-120"/>
                        </a:rPr>
                        <a:t>Order-to-plan data flow</a:t>
                      </a:r>
                      <a:endParaRPr lang="en-US" sz="1300" dirty="0">
                        <a:latin typeface="Calibri" charset="0"/>
                        <a:ea typeface="Calibri" charset="0"/>
                        <a:cs typeface="Calibri" charset="0"/>
                      </a:endParaRPr>
                    </a:p>
                  </a:txBody>
                  <a:tcPr marL="91440" marR="91440" marT="45720" marB="45720" anchor="t">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E8EEF2"/>
                    </a:solidFill>
                  </a:tcPr>
                </a:tc>
              </a:tr>
            </a:tbl>
          </a:graphicData>
        </a:graphic>
      </p:graphicFrame>
      <p:sp>
        <p:nvSpPr>
          <p:cNvPr id="4" name="Text 1"/>
          <p:cNvSpPr txBox="1"/>
          <p:nvPr/>
        </p:nvSpPr>
        <p:spPr>
          <a:xfrm>
            <a:off x="457200" y="4114800"/>
            <a:ext cx="8229600" cy="548640"/>
          </a:xfrm>
          <a:prstGeom prst="rect">
            <a:avLst/>
          </a:prstGeom>
          <a:noFill/>
          <a:ln/>
        </p:spPr>
        <p:txBody>
          <a:bodyPr wrap="square" lIns="0" tIns="0" rIns="0" bIns="0" rtlCol="0" anchor="ctr"/>
          <a:lstStyle/>
          <a:p>
            <a:pPr indent="0" marL="0">
              <a:buNone/>
            </a:pPr>
            <a:r>
              <a:rPr lang="en-US" sz="1500" i="1" dirty="0">
                <a:solidFill>
                  <a:srgbClr val="1F3A4D"/>
                </a:solidFill>
                <a:latin typeface="Calibri" pitchFamily="34" charset="0"/>
                <a:ea typeface="Calibri" pitchFamily="34" charset="-122"/>
                <a:cs typeface="Calibri" pitchFamily="34" charset="-120"/>
              </a:rPr>
              <a:t>Sequencing follows from this: clean data and install controls first. An ERP on dirty master data would automate the confusion.</a:t>
            </a:r>
            <a:endParaRPr lang="en-US" sz="1500" dirty="0"/>
          </a:p>
        </p:txBody>
      </p:sp>
      <p:sp>
        <p:nvSpPr>
          <p:cNvPr id="25"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A86"/>
                </a:solidFill>
                <a:latin typeface="Calibri"/>
                <a:ea typeface="Calibri"/>
                <a:cs typeface="Calibri"/>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6858000" cy="0"/>
          </a:xfrm>
          <a:prstGeom prst="rect">
            <a:avLst/>
          </a:prstGeom>
          <a:noFill/>
          <a:ln/>
        </p:spPr>
        <p:txBody>
          <a:bodyPr wrap="square" rtlCol="0"/>
          <a:lstStyle/>
          <a:p>
            <a:pPr indent="0" marL="0">
              <a:buNone/>
            </a:pPr>
            <a:r>
              <a:rPr lang="en-US" dirty="0"/>
              <a:t>Only Option A clears every board criterion at today's estimates</a:t>
            </a:r>
            <a:endParaRPr lang="en-US"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8229600" cy="914400"/>
        </p:xfrm>
        <a:graphic>
          <a:graphicData uri="http://schemas.openxmlformats.org/drawingml/2006/table">
            <a:tbl>
              <a:tblPr/>
              <a:tblGrid>
                <a:gridCol w="2651760"/>
                <a:gridCol w="1097280"/>
                <a:gridCol w="1005840"/>
                <a:gridCol w="1097280"/>
                <a:gridCol w="731520"/>
                <a:gridCol w="822960"/>
                <a:gridCol w="822960"/>
              </a:tblGrid>
              <a:tr h="502920">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Route</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solidFill>
                      <a:srgbClr val="1F3A4D"/>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Loaded initial</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solidFill>
                      <a:srgbClr val="1F3A4D"/>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NPV @12%</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solidFill>
                      <a:srgbClr val="1F3A4D"/>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NPV excl. WC</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solidFill>
                      <a:srgbClr val="1F3A4D"/>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IRR</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solidFill>
                      <a:srgbClr val="1F3A4D"/>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Payback</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solidFill>
                      <a:srgbClr val="1F3A4D"/>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Board test</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solidFill>
                      <a:srgbClr val="1F3A4D"/>
                    </a:solidFill>
                  </a:tcPr>
                </a:tc>
              </a:tr>
              <a:tr h="502920">
                <a:tc>
                  <a:txBody>
                    <a:bodyPr/>
                    <a:lstStyle/>
                    <a:p>
                      <a:pPr algn="l" indent="0" marL="0">
                        <a:buNone/>
                      </a:pPr>
                      <a:r>
                        <a:rPr lang="en-US" sz="1300" dirty="0">
                          <a:solidFill>
                            <a:srgbClr val="1B2A35"/>
                          </a:solidFill>
                          <a:latin typeface="Calibri" pitchFamily="34" charset="0"/>
                          <a:ea typeface="Calibri" pitchFamily="34" charset="-122"/>
                          <a:cs typeface="Calibri" pitchFamily="34" charset="-120"/>
                        </a:rPr>
                        <a:t>A: Process improvement</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ctr" indent="0" marL="0">
                        <a:buNone/>
                      </a:pPr>
                      <a:r>
                        <a:rPr lang="en-US" sz="1300" dirty="0">
                          <a:solidFill>
                            <a:srgbClr val="1B2A35"/>
                          </a:solidFill>
                          <a:latin typeface="Calibri" pitchFamily="34" charset="0"/>
                          <a:ea typeface="Calibri" pitchFamily="34" charset="-122"/>
                          <a:cs typeface="Calibri" pitchFamily="34" charset="-120"/>
                        </a:rPr>
                        <a:t>RM 0.27m</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ctr" indent="0" marL="0">
                        <a:buNone/>
                      </a:pPr>
                      <a:r>
                        <a:rPr lang="en-US" sz="1300" b="1" dirty="0">
                          <a:solidFill>
                            <a:srgbClr val="2A9D8F"/>
                          </a:solidFill>
                          <a:latin typeface="Calibri" pitchFamily="34" charset="0"/>
                          <a:ea typeface="Calibri" pitchFamily="34" charset="-122"/>
                          <a:cs typeface="Calibri" pitchFamily="34" charset="-120"/>
                        </a:rPr>
                        <a:t>+RM 0.36m</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ctr" indent="0" marL="0">
                        <a:buNone/>
                      </a:pPr>
                      <a:r>
                        <a:rPr lang="en-US" sz="1300" b="1" dirty="0">
                          <a:solidFill>
                            <a:srgbClr val="C8553D"/>
                          </a:solidFill>
                          <a:latin typeface="Calibri" pitchFamily="34" charset="0"/>
                          <a:ea typeface="Calibri" pitchFamily="34" charset="-122"/>
                          <a:cs typeface="Calibri" pitchFamily="34" charset="-120"/>
                        </a:rPr>
                        <a:t>-RM 0.02m</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ctr" indent="0" marL="0">
                        <a:buNone/>
                      </a:pPr>
                      <a:r>
                        <a:rPr lang="en-US" sz="1300" dirty="0">
                          <a:solidFill>
                            <a:srgbClr val="1B2A35"/>
                          </a:solidFill>
                          <a:latin typeface="Calibri" pitchFamily="34" charset="0"/>
                          <a:ea typeface="Calibri" pitchFamily="34" charset="-122"/>
                          <a:cs typeface="Calibri" pitchFamily="34" charset="-120"/>
                        </a:rPr>
                        <a:t>76.6%</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ctr" indent="0" marL="0">
                        <a:buNone/>
                      </a:pPr>
                      <a:r>
                        <a:rPr lang="en-US" sz="1300" dirty="0">
                          <a:solidFill>
                            <a:srgbClr val="1B2A35"/>
                          </a:solidFill>
                          <a:latin typeface="Calibri" pitchFamily="34" charset="0"/>
                          <a:ea typeface="Calibri" pitchFamily="34" charset="-122"/>
                          <a:cs typeface="Calibri" pitchFamily="34" charset="-120"/>
                        </a:rPr>
                        <a:t>11 mo</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ctr" indent="0" marL="0">
                        <a:buNone/>
                      </a:pPr>
                      <a:r>
                        <a:rPr lang="en-US" sz="1300" b="1" dirty="0">
                          <a:solidFill>
                            <a:srgbClr val="2A9D8F"/>
                          </a:solidFill>
                          <a:latin typeface="Calibri" pitchFamily="34" charset="0"/>
                          <a:ea typeface="Calibri" pitchFamily="34" charset="-122"/>
                          <a:cs typeface="Calibri" pitchFamily="34" charset="-120"/>
                        </a:rPr>
                        <a:t>PASS</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r>
              <a:tr h="502920">
                <a:tc>
                  <a:txBody>
                    <a:bodyPr/>
                    <a:lstStyle/>
                    <a:p>
                      <a:pPr algn="l" indent="0" marL="0">
                        <a:buNone/>
                      </a:pPr>
                      <a:r>
                        <a:rPr lang="en-US" sz="1300" dirty="0">
                          <a:solidFill>
                            <a:srgbClr val="1B2A35"/>
                          </a:solidFill>
                          <a:latin typeface="Calibri" pitchFamily="34" charset="0"/>
                          <a:ea typeface="Calibri" pitchFamily="34" charset="-122"/>
                          <a:cs typeface="Calibri" pitchFamily="34" charset="-120"/>
                        </a:rPr>
                        <a:t>B: Cloud ERP</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ctr" indent="0" marL="0">
                        <a:buNone/>
                      </a:pPr>
                      <a:r>
                        <a:rPr lang="en-US" sz="1300" dirty="0">
                          <a:solidFill>
                            <a:srgbClr val="1B2A35"/>
                          </a:solidFill>
                          <a:latin typeface="Calibri" pitchFamily="34" charset="0"/>
                          <a:ea typeface="Calibri" pitchFamily="34" charset="-122"/>
                          <a:cs typeface="Calibri" pitchFamily="34" charset="-120"/>
                        </a:rPr>
                        <a:t>RM 1.19m</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ctr" indent="0" marL="0">
                        <a:buNone/>
                      </a:pPr>
                      <a:r>
                        <a:rPr lang="en-US" sz="1300" b="1" dirty="0">
                          <a:solidFill>
                            <a:srgbClr val="C8553D"/>
                          </a:solidFill>
                          <a:latin typeface="Calibri" pitchFamily="34" charset="0"/>
                          <a:ea typeface="Calibri" pitchFamily="34" charset="-122"/>
                          <a:cs typeface="Calibri" pitchFamily="34" charset="-120"/>
                        </a:rPr>
                        <a:t>-RM 0.09m</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ctr" indent="0" marL="0">
                        <a:buNone/>
                      </a:pPr>
                      <a:r>
                        <a:rPr lang="en-US" sz="1300" b="1" dirty="0">
                          <a:solidFill>
                            <a:srgbClr val="C8553D"/>
                          </a:solidFill>
                          <a:latin typeface="Calibri" pitchFamily="34" charset="0"/>
                          <a:ea typeface="Calibri" pitchFamily="34" charset="-122"/>
                          <a:cs typeface="Calibri" pitchFamily="34" charset="-120"/>
                        </a:rPr>
                        <a:t>-RM 1.07m</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ctr" indent="0" marL="0">
                        <a:buNone/>
                      </a:pPr>
                      <a:r>
                        <a:rPr lang="en-US" sz="1300" dirty="0">
                          <a:solidFill>
                            <a:srgbClr val="1B2A35"/>
                          </a:solidFill>
                          <a:latin typeface="Calibri" pitchFamily="34" charset="0"/>
                          <a:ea typeface="Calibri" pitchFamily="34" charset="-122"/>
                          <a:cs typeface="Calibri" pitchFamily="34" charset="-120"/>
                        </a:rPr>
                        <a:t>8.7%</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ctr" indent="0" marL="0">
                        <a:buNone/>
                      </a:pPr>
                      <a:r>
                        <a:rPr lang="en-US" sz="1300" dirty="0">
                          <a:solidFill>
                            <a:srgbClr val="1B2A35"/>
                          </a:solidFill>
                          <a:latin typeface="Calibri" pitchFamily="34" charset="0"/>
                          <a:ea typeface="Calibri" pitchFamily="34" charset="-122"/>
                          <a:cs typeface="Calibri" pitchFamily="34" charset="-120"/>
                        </a:rPr>
                        <a:t>40 mo</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ctr" indent="0" marL="0">
                        <a:buNone/>
                      </a:pPr>
                      <a:r>
                        <a:rPr lang="en-US" sz="1300" b="1" dirty="0">
                          <a:solidFill>
                            <a:srgbClr val="C8553D"/>
                          </a:solidFill>
                          <a:latin typeface="Calibri" pitchFamily="34" charset="0"/>
                          <a:ea typeface="Calibri" pitchFamily="34" charset="-122"/>
                          <a:cs typeface="Calibri" pitchFamily="34" charset="-120"/>
                        </a:rPr>
                        <a:t>FAIL</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r>
              <a:tr h="502920">
                <a:tc>
                  <a:txBody>
                    <a:bodyPr/>
                    <a:lstStyle/>
                    <a:p>
                      <a:pPr algn="l" indent="0" marL="0">
                        <a:buNone/>
                      </a:pPr>
                      <a:r>
                        <a:rPr lang="en-US" sz="1300" dirty="0">
                          <a:solidFill>
                            <a:srgbClr val="1B2A35"/>
                          </a:solidFill>
                          <a:latin typeface="Calibri" pitchFamily="34" charset="0"/>
                          <a:ea typeface="Calibri" pitchFamily="34" charset="-122"/>
                          <a:cs typeface="Calibri" pitchFamily="34" charset="-120"/>
                        </a:rPr>
                        <a:t>C: ERP + analytics</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ctr" indent="0" marL="0">
                        <a:buNone/>
                      </a:pPr>
                      <a:r>
                        <a:rPr lang="en-US" sz="1300" dirty="0">
                          <a:solidFill>
                            <a:srgbClr val="1B2A35"/>
                          </a:solidFill>
                          <a:latin typeface="Calibri" pitchFamily="34" charset="0"/>
                          <a:ea typeface="Calibri" pitchFamily="34" charset="-122"/>
                          <a:cs typeface="Calibri" pitchFamily="34" charset="-120"/>
                        </a:rPr>
                        <a:t>RM 1.93m</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ctr" indent="0" marL="0">
                        <a:buNone/>
                      </a:pPr>
                      <a:r>
                        <a:rPr lang="en-US" sz="1300" b="1" dirty="0">
                          <a:solidFill>
                            <a:srgbClr val="C8553D"/>
                          </a:solidFill>
                          <a:latin typeface="Calibri" pitchFamily="34" charset="0"/>
                          <a:ea typeface="Calibri" pitchFamily="34" charset="-122"/>
                          <a:cs typeface="Calibri" pitchFamily="34" charset="-120"/>
                        </a:rPr>
                        <a:t>-RM 1.26m</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ctr" indent="0" marL="0">
                        <a:buNone/>
                      </a:pPr>
                      <a:r>
                        <a:rPr lang="en-US" sz="1300" b="1" dirty="0">
                          <a:solidFill>
                            <a:srgbClr val="C8553D"/>
                          </a:solidFill>
                          <a:latin typeface="Calibri" pitchFamily="34" charset="0"/>
                          <a:ea typeface="Calibri" pitchFamily="34" charset="-122"/>
                          <a:cs typeface="Calibri" pitchFamily="34" charset="-120"/>
                        </a:rPr>
                        <a:t>-RM 2.43m</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ctr" indent="0" marL="0">
                        <a:buNone/>
                      </a:pPr>
                      <a:r>
                        <a:rPr lang="en-US" sz="1300" dirty="0">
                          <a:solidFill>
                            <a:srgbClr val="1B2A35"/>
                          </a:solidFill>
                          <a:latin typeface="Calibri" pitchFamily="34" charset="0"/>
                          <a:ea typeface="Calibri" pitchFamily="34" charset="-122"/>
                          <a:cs typeface="Calibri" pitchFamily="34" charset="-120"/>
                        </a:rPr>
                        <a:t>-17.6%</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ctr" indent="0" marL="0">
                        <a:buNone/>
                      </a:pPr>
                      <a:r>
                        <a:rPr lang="en-US" sz="1300" dirty="0">
                          <a:solidFill>
                            <a:srgbClr val="1B2A35"/>
                          </a:solidFill>
                          <a:latin typeface="Calibri" pitchFamily="34" charset="0"/>
                          <a:ea typeface="Calibri" pitchFamily="34" charset="-122"/>
                          <a:cs typeface="Calibri" pitchFamily="34" charset="-120"/>
                        </a:rPr>
                        <a:t>none</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ctr" indent="0" marL="0">
                        <a:buNone/>
                      </a:pPr>
                      <a:r>
                        <a:rPr lang="en-US" sz="1300" b="1" dirty="0">
                          <a:solidFill>
                            <a:srgbClr val="C8553D"/>
                          </a:solidFill>
                          <a:latin typeface="Calibri" pitchFamily="34" charset="0"/>
                          <a:ea typeface="Calibri" pitchFamily="34" charset="-122"/>
                          <a:cs typeface="Calibri" pitchFamily="34" charset="-120"/>
                        </a:rPr>
                        <a:t>FAIL</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r>
              <a:tr h="502920">
                <a:tc>
                  <a:txBody>
                    <a:bodyPr/>
                    <a:lstStyle/>
                    <a:p>
                      <a:pPr algn="l" indent="0" marL="0">
                        <a:buNone/>
                      </a:pPr>
                      <a:r>
                        <a:rPr lang="en-US" sz="1300" dirty="0">
                          <a:solidFill>
                            <a:srgbClr val="1B2A35"/>
                          </a:solidFill>
                          <a:latin typeface="Calibri" pitchFamily="34" charset="0"/>
                          <a:ea typeface="Calibri" pitchFamily="34" charset="-122"/>
                          <a:cs typeface="Calibri" pitchFamily="34" charset="-120"/>
                        </a:rPr>
                        <a:t>P: Phased: A, then gated ERP</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ctr" indent="0" marL="0">
                        <a:buNone/>
                      </a:pPr>
                      <a:r>
                        <a:rPr lang="en-US" sz="1300" dirty="0">
                          <a:solidFill>
                            <a:srgbClr val="1B2A35"/>
                          </a:solidFill>
                          <a:latin typeface="Calibri" pitchFamily="34" charset="0"/>
                          <a:ea typeface="Calibri" pitchFamily="34" charset="-122"/>
                          <a:cs typeface="Calibri" pitchFamily="34" charset="-120"/>
                        </a:rPr>
                        <a:t>RM 1.32m</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ctr" indent="0" marL="0">
                        <a:buNone/>
                      </a:pPr>
                      <a:r>
                        <a:rPr lang="en-US" sz="1300" b="1" dirty="0">
                          <a:solidFill>
                            <a:srgbClr val="C8553D"/>
                          </a:solidFill>
                          <a:latin typeface="Calibri" pitchFamily="34" charset="0"/>
                          <a:ea typeface="Calibri" pitchFamily="34" charset="-122"/>
                          <a:cs typeface="Calibri" pitchFamily="34" charset="-120"/>
                        </a:rPr>
                        <a:t>-RM 0.11m</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ctr" indent="0" marL="0">
                        <a:buNone/>
                      </a:pPr>
                      <a:r>
                        <a:rPr lang="en-US" sz="1300" b="1" dirty="0">
                          <a:solidFill>
                            <a:srgbClr val="C8553D"/>
                          </a:solidFill>
                          <a:latin typeface="Calibri" pitchFamily="34" charset="0"/>
                          <a:ea typeface="Calibri" pitchFamily="34" charset="-122"/>
                          <a:cs typeface="Calibri" pitchFamily="34" charset="-120"/>
                        </a:rPr>
                        <a:t>-RM 1.10m</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ctr" indent="0" marL="0">
                        <a:buNone/>
                      </a:pPr>
                      <a:r>
                        <a:rPr lang="en-US" sz="1300" dirty="0">
                          <a:solidFill>
                            <a:srgbClr val="1B2A35"/>
                          </a:solidFill>
                          <a:latin typeface="Calibri" pitchFamily="34" charset="0"/>
                          <a:ea typeface="Calibri" pitchFamily="34" charset="-122"/>
                          <a:cs typeface="Calibri" pitchFamily="34" charset="-120"/>
                        </a:rPr>
                        <a:t>8.3%</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ctr" indent="0" marL="0">
                        <a:buNone/>
                      </a:pPr>
                      <a:r>
                        <a:rPr lang="en-US" sz="1300" dirty="0">
                          <a:solidFill>
                            <a:srgbClr val="1B2A35"/>
                          </a:solidFill>
                          <a:latin typeface="Calibri" pitchFamily="34" charset="0"/>
                          <a:ea typeface="Calibri" pitchFamily="34" charset="-122"/>
                          <a:cs typeface="Calibri" pitchFamily="34" charset="-120"/>
                        </a:rPr>
                        <a:t>41 mo</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ctr" indent="0" marL="0">
                        <a:buNone/>
                      </a:pPr>
                      <a:r>
                        <a:rPr lang="en-US" sz="1300" b="1" dirty="0">
                          <a:solidFill>
                            <a:srgbClr val="C8553D"/>
                          </a:solidFill>
                          <a:latin typeface="Calibri" pitchFamily="34" charset="0"/>
                          <a:ea typeface="Calibri" pitchFamily="34" charset="-122"/>
                          <a:cs typeface="Calibri" pitchFamily="34" charset="-120"/>
                        </a:rPr>
                        <a:t>FAIL</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r>
            </a:tbl>
          </a:graphicData>
        </a:graphic>
      </p:graphicFrame>
      <p:sp>
        <p:nvSpPr>
          <p:cNvPr id="4" name="Text 1"/>
          <p:cNvSpPr txBox="1"/>
          <p:nvPr/>
        </p:nvSpPr>
        <p:spPr>
          <a:xfrm>
            <a:off x="457200" y="3977640"/>
            <a:ext cx="8229600" cy="731520"/>
          </a:xfrm>
          <a:prstGeom prst="rect">
            <a:avLst/>
          </a:prstGeom>
          <a:noFill/>
          <a:ln/>
        </p:spPr>
        <p:txBody>
          <a:bodyPr wrap="square" lIns="0" tIns="0" rIns="0" bIns="0" rtlCol="0" anchor="ctr"/>
          <a:lstStyle/>
          <a:p>
            <a:pPr indent="0" marL="0">
              <a:buNone/>
            </a:pPr>
            <a:r>
              <a:rPr lang="en-US" sz="1300" dirty="0">
                <a:solidFill>
                  <a:srgbClr val="6B7A86"/>
                </a:solidFill>
                <a:latin typeface="Calibri" pitchFamily="34" charset="0"/>
                <a:ea typeface="Calibri" pitchFamily="34" charset="-122"/>
                <a:cs typeface="Calibri" pitchFamily="34" charset="-120"/>
              </a:rPr>
              <a:t>Criteria: NPV &gt; 0 at 12%, IRR &gt; 12%, ROI &gt;= 20%, payback &lt;= 36 months, initial investment &lt;= RM 1.5m. Initial includes vendor estimate, overrun allowance, internal backfill, scanners and cyber set-up. A passes mainly through inventory cash release; its recurring savings roughly cover recurring cost.</a:t>
            </a:r>
            <a:endParaRPr lang="en-US" sz="1300" dirty="0"/>
          </a:p>
        </p:txBody>
      </p:sp>
      <p:sp>
        <p:nvSpPr>
          <p:cNvPr id="25"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A86"/>
                </a:solidFill>
                <a:latin typeface="Calibri"/>
                <a:ea typeface="Calibri"/>
                <a:cs typeface="Calibri"/>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6858000" cy="0"/>
          </a:xfrm>
          <a:prstGeom prst="rect">
            <a:avLst/>
          </a:prstGeom>
          <a:noFill/>
          <a:ln/>
        </p:spPr>
        <p:txBody>
          <a:bodyPr wrap="square" rtlCol="0"/>
          <a:lstStyle/>
          <a:p>
            <a:pPr indent="0" marL="0">
              <a:buNone/>
            </a:pPr>
            <a:r>
              <a:rPr lang="en-US" dirty="0"/>
              <a:t>Downside risk is asymmetric: ERP options lose value fast, Option A loses little</a:t>
            </a:r>
            <a:endParaRPr lang="en-US" dirty="0"/>
          </a:p>
        </p:txBody>
      </p:sp>
      <p:graphicFrame>
        <p:nvGraphicFramePr>
          <p:cNvPr id="3" name="Chart 0" descr=""/>
          <p:cNvGraphicFramePr/>
          <p:nvPr/>
        </p:nvGraphicFramePr>
        <p:xfrm>
          <a:off x="457200" y="1234440"/>
          <a:ext cx="5669280" cy="3429000"/>
        </p:xfrm>
        <a:graphic xmlns:a="http://schemas.openxmlformats.org/drawingml/2006/main">
          <a:graphicData uri="http://schemas.openxmlformats.org/drawingml/2006/chart">
            <c:chart xmlns:c="http://schemas.openxmlformats.org/drawingml/2006/chart" r:id="rId1"/>
          </a:graphicData>
        </a:graphic>
      </p:graphicFrame>
      <p:sp>
        <p:nvSpPr>
          <p:cNvPr id="4" name="Text 1"/>
          <p:cNvSpPr txBox="1"/>
          <p:nvPr/>
        </p:nvSpPr>
        <p:spPr>
          <a:xfrm>
            <a:off x="6309360" y="1371600"/>
            <a:ext cx="2377440" cy="3200400"/>
          </a:xfrm>
          <a:prstGeom prst="rect">
            <a:avLst/>
          </a:prstGeom>
          <a:noFill/>
          <a:ln/>
        </p:spPr>
        <p:txBody>
          <a:bodyPr wrap="square" lIns="0" tIns="0" rIns="0" bIns="0" rtlCol="0" anchor="t"/>
          <a:lstStyle/>
          <a:p>
            <a:pPr indent="0" marL="0">
              <a:spcAft>
                <a:spcPts val="1000"/>
              </a:spcAft>
              <a:buNone/>
            </a:pPr>
            <a:r>
              <a:rPr lang="en-US" sz="1300" b="1" dirty="0">
                <a:solidFill>
                  <a:srgbClr val="1B2A35"/>
                </a:solidFill>
                <a:latin typeface="Calibri" pitchFamily="34" charset="0"/>
                <a:ea typeface="Calibri" pitchFamily="34" charset="-122"/>
                <a:cs typeface="Calibri" pitchFamily="34" charset="-120"/>
              </a:rPr>
              <a:t>Conservative: </a:t>
            </a:r>
            <a:pPr indent="0" marL="0">
              <a:spcAft>
                <a:spcPts val="1000"/>
              </a:spcAft>
              <a:buNone/>
            </a:pPr>
            <a:r>
              <a:rPr lang="en-US" sz="1300" dirty="0">
                <a:solidFill>
                  <a:srgbClr val="1B2A35"/>
                </a:solidFill>
                <a:latin typeface="Calibri" pitchFamily="34" charset="0"/>
                <a:ea typeface="Calibri" pitchFamily="34" charset="-122"/>
                <a:cs typeface="Calibri" pitchFamily="34" charset="-120"/>
              </a:rPr>
              <a:t>+25% cost, 3-month delay, 80% of benefits, slower adoption.</a:t>
            </a:r>
            <a:endParaRPr lang="en-US" sz="1300" dirty="0"/>
          </a:p>
          <a:p>
            <a:pPr indent="0" marL="0">
              <a:spcAft>
                <a:spcPts val="1000"/>
              </a:spcAft>
              <a:buNone/>
            </a:pPr>
            <a:r>
              <a:rPr lang="en-US" sz="1300" b="1" dirty="0">
                <a:solidFill>
                  <a:srgbClr val="1B2A35"/>
                </a:solidFill>
                <a:latin typeface="Calibri" pitchFamily="34" charset="0"/>
                <a:ea typeface="Calibri" pitchFamily="34" charset="-122"/>
                <a:cs typeface="Calibri" pitchFamily="34" charset="-120"/>
              </a:rPr>
              <a:t>Downside: </a:t>
            </a:r>
            <a:pPr indent="0" marL="0">
              <a:spcAft>
                <a:spcPts val="1000"/>
              </a:spcAft>
              <a:buNone/>
            </a:pPr>
            <a:r>
              <a:rPr lang="en-US" sz="1300" dirty="0">
                <a:solidFill>
                  <a:srgbClr val="1B2A35"/>
                </a:solidFill>
                <a:latin typeface="Calibri" pitchFamily="34" charset="0"/>
                <a:ea typeface="Calibri" pitchFamily="34" charset="-122"/>
                <a:cs typeface="Calibri" pitchFamily="34" charset="-120"/>
              </a:rPr>
              <a:t>+40% cost, 6-month delay, 60% of benefits, no monetised time.</a:t>
            </a:r>
            <a:endParaRPr lang="en-US" sz="1300" dirty="0"/>
          </a:p>
          <a:p>
            <a:pPr indent="0" marL="0">
              <a:spcAft>
                <a:spcPts val="1000"/>
              </a:spcAft>
              <a:buNone/>
            </a:pPr>
            <a:r>
              <a:rPr lang="en-US" sz="1300" b="1" dirty="0">
                <a:solidFill>
                  <a:srgbClr val="1B2A35"/>
                </a:solidFill>
                <a:latin typeface="Calibri" pitchFamily="34" charset="0"/>
                <a:ea typeface="Calibri" pitchFamily="34" charset="-122"/>
                <a:cs typeface="Calibri" pitchFamily="34" charset="-120"/>
              </a:rPr>
              <a:t>Cap check: </a:t>
            </a:r>
            <a:pPr indent="0" marL="0">
              <a:spcAft>
                <a:spcPts val="1000"/>
              </a:spcAft>
              <a:buNone/>
            </a:pPr>
            <a:r>
              <a:rPr lang="en-US" sz="1300" dirty="0">
                <a:solidFill>
                  <a:srgbClr val="1B2A35"/>
                </a:solidFill>
                <a:latin typeface="Calibri" pitchFamily="34" charset="0"/>
                <a:ea typeface="Calibri" pitchFamily="34" charset="-122"/>
                <a:cs typeface="Calibri" pitchFamily="34" charset="-120"/>
              </a:rPr>
              <a:t>Option P reaches RM 1.54m in the downside, so the Gate 1 commitment ceiling is RM 1.2m.</a:t>
            </a:r>
            <a:endParaRPr lang="en-US" sz="1300" dirty="0"/>
          </a:p>
        </p:txBody>
      </p:sp>
      <p:sp>
        <p:nvSpPr>
          <p:cNvPr id="25"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A86"/>
                </a:solidFill>
                <a:latin typeface="Calibri"/>
                <a:ea typeface="Calibri"/>
                <a:cs typeface="Calibri"/>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6858000" cy="0"/>
          </a:xfrm>
          <a:prstGeom prst="rect">
            <a:avLst/>
          </a:prstGeom>
          <a:noFill/>
          <a:ln/>
        </p:spPr>
        <p:txBody>
          <a:bodyPr wrap="square" rtlCol="0"/>
          <a:lstStyle/>
          <a:p>
            <a:pPr indent="0" marL="0">
              <a:buNone/>
            </a:pPr>
            <a:r>
              <a:rPr lang="en-US" dirty="0"/>
              <a:t>Taking management's KPI claims at face value inflates the ERP case by RM 1.06m</a:t>
            </a:r>
            <a:endParaRPr lang="en-US" dirty="0"/>
          </a:p>
        </p:txBody>
      </p:sp>
      <p:graphicFrame>
        <p:nvGraphicFramePr>
          <p:cNvPr id="3" name="Chart 0" descr=""/>
          <p:cNvGraphicFramePr/>
          <p:nvPr/>
        </p:nvGraphicFramePr>
        <p:xfrm>
          <a:off x="457200" y="1234440"/>
          <a:ext cx="4206240" cy="3383280"/>
        </p:xfrm>
        <a:graphic xmlns:a="http://schemas.openxmlformats.org/drawingml/2006/main">
          <a:graphicData uri="http://schemas.openxmlformats.org/drawingml/2006/chart">
            <c:chart xmlns:c="http://schemas.openxmlformats.org/drawingml/2006/chart" r:id="rId1"/>
          </a:graphicData>
        </a:graphic>
      </p:graphicFrame>
      <p:sp>
        <p:nvSpPr>
          <p:cNvPr id="4" name="Text 1"/>
          <p:cNvSpPr txBox="1"/>
          <p:nvPr/>
        </p:nvSpPr>
        <p:spPr>
          <a:xfrm>
            <a:off x="4937760" y="1371600"/>
            <a:ext cx="3749040" cy="3200400"/>
          </a:xfrm>
          <a:prstGeom prst="rect">
            <a:avLst/>
          </a:prstGeom>
          <a:noFill/>
          <a:ln/>
        </p:spPr>
        <p:txBody>
          <a:bodyPr wrap="square" lIns="0" tIns="0" rIns="0" bIns="0" rtlCol="0" anchor="t"/>
          <a:lstStyle/>
          <a:p>
            <a:pPr indent="0" marL="0">
              <a:spcAft>
                <a:spcPts val="800"/>
              </a:spcAft>
              <a:buNone/>
            </a:pPr>
            <a:r>
              <a:rPr lang="en-US" sz="1600" b="1" dirty="0">
                <a:solidFill>
                  <a:srgbClr val="1F3A4D"/>
                </a:solidFill>
                <a:latin typeface="Calibri" pitchFamily="34" charset="0"/>
                <a:ea typeface="Calibri" pitchFamily="34" charset="-122"/>
                <a:cs typeface="Calibri" pitchFamily="34" charset="-120"/>
              </a:rPr>
              <a:t>Four integrity rules applied</a:t>
            </a:r>
            <a:endParaRPr lang="en-US" sz="1400" dirty="0"/>
          </a:p>
          <a:p>
            <a:pPr marL="342900" indent="-342900">
              <a:spcAft>
                <a:spcPts val="800"/>
              </a:spcAft>
              <a:buSzPct val="100000"/>
              <a:buChar char="•"/>
            </a:pPr>
            <a:r>
              <a:rPr lang="en-US" sz="1400" dirty="0">
                <a:solidFill>
                  <a:srgbClr val="1B2A35"/>
                </a:solidFill>
                <a:latin typeface="Calibri" pitchFamily="34" charset="0"/>
                <a:ea typeface="Calibri" pitchFamily="34" charset="-122"/>
                <a:cs typeface="Calibri" pitchFamily="34" charset="-120"/>
              </a:rPr>
              <a:t>Time saved is not payroll saved: 35% of hours monetised (claims: 100%).</a:t>
            </a:r>
            <a:endParaRPr lang="en-US" sz="1400" dirty="0"/>
          </a:p>
          <a:p>
            <a:pPr marL="342900" indent="-342900">
              <a:spcAft>
                <a:spcPts val="800"/>
              </a:spcAft>
              <a:buSzPct val="100000"/>
              <a:buChar char="•"/>
            </a:pPr>
            <a:r>
              <a:rPr lang="en-US" sz="1400" dirty="0">
                <a:solidFill>
                  <a:srgbClr val="1B2A35"/>
                </a:solidFill>
                <a:latin typeface="Calibri" pitchFamily="34" charset="0"/>
                <a:ea typeface="Calibri" pitchFamily="34" charset="-122"/>
                <a:cs typeface="Calibri" pitchFamily="34" charset="-120"/>
              </a:rPr>
              <a:t>Rework gets 12% credit only; ERP does not fix calibration or skills.</a:t>
            </a:r>
            <a:endParaRPr lang="en-US" sz="1400" dirty="0"/>
          </a:p>
          <a:p>
            <a:pPr marL="342900" indent="-342900">
              <a:spcAft>
                <a:spcPts val="800"/>
              </a:spcAft>
              <a:buSzPct val="100000"/>
              <a:buChar char="•"/>
            </a:pPr>
            <a:r>
              <a:rPr lang="en-US" sz="1400" dirty="0">
                <a:solidFill>
                  <a:srgbClr val="1B2A35"/>
                </a:solidFill>
                <a:latin typeface="Calibri" pitchFamily="34" charset="0"/>
                <a:ea typeface="Calibri" pitchFamily="34" charset="-122"/>
                <a:cs typeface="Calibri" pitchFamily="34" charset="-120"/>
              </a:rPr>
              <a:t>Inventory cash is counted once, as one-time WC; interest on it is excluded.</a:t>
            </a:r>
            <a:endParaRPr lang="en-US" sz="1400" dirty="0"/>
          </a:p>
          <a:p>
            <a:pPr marL="342900" indent="-342900">
              <a:spcAft>
                <a:spcPts val="800"/>
              </a:spcAft>
              <a:buSzPct val="100000"/>
              <a:buChar char="•"/>
            </a:pPr>
            <a:r>
              <a:rPr lang="en-US" sz="1400" dirty="0">
                <a:solidFill>
                  <a:srgbClr val="1B2A35"/>
                </a:solidFill>
                <a:latin typeface="Calibri" pitchFamily="34" charset="0"/>
                <a:ea typeface="Calibri" pitchFamily="34" charset="-122"/>
                <a:cs typeface="Calibri" pitchFamily="34" charset="-120"/>
              </a:rPr>
              <a:t>Each cost sits in one line only (emergency, write-off, overtime, search).</a:t>
            </a:r>
            <a:endParaRPr lang="en-US" sz="1400" dirty="0"/>
          </a:p>
        </p:txBody>
      </p:sp>
      <p:sp>
        <p:nvSpPr>
          <p:cNvPr id="25"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A86"/>
                </a:solidFill>
                <a:latin typeface="Calibri"/>
                <a:ea typeface="Calibri"/>
                <a:cs typeface="Calibri"/>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6858000" cy="0"/>
          </a:xfrm>
          <a:prstGeom prst="rect">
            <a:avLst/>
          </a:prstGeom>
          <a:noFill/>
          <a:ln/>
        </p:spPr>
        <p:txBody>
          <a:bodyPr wrap="square" rtlCol="0"/>
          <a:lstStyle/>
          <a:p>
            <a:pPr indent="0" marL="0">
              <a:buNone/>
            </a:pPr>
            <a:r>
              <a:rPr lang="en-US" dirty="0"/>
              <a:t>The ERP is a near break-even; four things would make it clearly worth buying</a:t>
            </a:r>
            <a:endParaRPr lang="en-US" dirty="0"/>
          </a:p>
        </p:txBody>
      </p:sp>
      <p:sp>
        <p:nvSpPr>
          <p:cNvPr id="3" name="Shape 1"/>
          <p:cNvSpPr/>
          <p:nvPr/>
        </p:nvSpPr>
        <p:spPr>
          <a:xfrm>
            <a:off x="457200" y="1280160"/>
            <a:ext cx="1965960" cy="1371600"/>
          </a:xfrm>
          <a:prstGeom prst="roundRect">
            <a:avLst>
              <a:gd name="adj" fmla="val 5333"/>
            </a:avLst>
          </a:prstGeom>
          <a:solidFill>
            <a:srgbClr val="E8EEF2"/>
          </a:solidFill>
          <a:ln w="12700">
            <a:solidFill>
              <a:srgbClr val="E8EEF2"/>
            </a:solidFill>
            <a:prstDash val="solid"/>
          </a:ln>
        </p:spPr>
      </p:sp>
      <p:sp>
        <p:nvSpPr>
          <p:cNvPr id="4" name="Text 2"/>
          <p:cNvSpPr txBox="1"/>
          <p:nvPr/>
        </p:nvSpPr>
        <p:spPr>
          <a:xfrm>
            <a:off x="594360" y="1371600"/>
            <a:ext cx="1691640" cy="640080"/>
          </a:xfrm>
          <a:prstGeom prst="rect">
            <a:avLst/>
          </a:prstGeom>
          <a:noFill/>
          <a:ln/>
        </p:spPr>
        <p:txBody>
          <a:bodyPr wrap="square" lIns="0" tIns="0" rIns="0" bIns="0" rtlCol="0" anchor="ctr"/>
          <a:lstStyle/>
          <a:p>
            <a:pPr indent="0" marL="0">
              <a:buNone/>
            </a:pPr>
            <a:r>
              <a:rPr lang="en-US" sz="3000" b="1" dirty="0">
                <a:solidFill>
                  <a:srgbClr val="1F3A4D"/>
                </a:solidFill>
                <a:latin typeface="Cambria" pitchFamily="34" charset="0"/>
                <a:ea typeface="Cambria" pitchFamily="34" charset="-122"/>
                <a:cs typeface="Cambria" pitchFamily="34" charset="-120"/>
              </a:rPr>
              <a:t>104%</a:t>
            </a:r>
            <a:endParaRPr lang="en-US" sz="3000" dirty="0"/>
          </a:p>
        </p:txBody>
      </p:sp>
      <p:sp>
        <p:nvSpPr>
          <p:cNvPr id="5" name="Text 3"/>
          <p:cNvSpPr txBox="1"/>
          <p:nvPr/>
        </p:nvSpPr>
        <p:spPr>
          <a:xfrm>
            <a:off x="594360" y="2029968"/>
            <a:ext cx="1691640" cy="548640"/>
          </a:xfrm>
          <a:prstGeom prst="rect">
            <a:avLst/>
          </a:prstGeom>
          <a:noFill/>
          <a:ln/>
        </p:spPr>
        <p:txBody>
          <a:bodyPr wrap="square" lIns="0" tIns="0" rIns="0" bIns="0" rtlCol="0" anchor="t"/>
          <a:lstStyle/>
          <a:p>
            <a:pPr indent="0" marL="0">
              <a:buNone/>
            </a:pPr>
            <a:r>
              <a:rPr lang="en-US" sz="1300" dirty="0">
                <a:solidFill>
                  <a:srgbClr val="1B2A35"/>
                </a:solidFill>
                <a:latin typeface="Calibri" pitchFamily="34" charset="0"/>
                <a:ea typeface="Calibri" pitchFamily="34" charset="-122"/>
                <a:cs typeface="Calibri" pitchFamily="34" charset="-120"/>
              </a:rPr>
              <a:t>Benefit realisation needed to break even (credited = 100%)</a:t>
            </a:r>
            <a:endParaRPr lang="en-US" sz="1300" dirty="0"/>
          </a:p>
        </p:txBody>
      </p:sp>
      <p:sp>
        <p:nvSpPr>
          <p:cNvPr id="6" name="Shape 4"/>
          <p:cNvSpPr/>
          <p:nvPr/>
        </p:nvSpPr>
        <p:spPr>
          <a:xfrm>
            <a:off x="2560320" y="1280160"/>
            <a:ext cx="1965960" cy="1371600"/>
          </a:xfrm>
          <a:prstGeom prst="roundRect">
            <a:avLst>
              <a:gd name="adj" fmla="val 5333"/>
            </a:avLst>
          </a:prstGeom>
          <a:solidFill>
            <a:srgbClr val="E8EEF2"/>
          </a:solidFill>
          <a:ln w="12700">
            <a:solidFill>
              <a:srgbClr val="E8EEF2"/>
            </a:solidFill>
            <a:prstDash val="solid"/>
          </a:ln>
        </p:spPr>
      </p:sp>
      <p:sp>
        <p:nvSpPr>
          <p:cNvPr id="7" name="Text 5"/>
          <p:cNvSpPr txBox="1"/>
          <p:nvPr/>
        </p:nvSpPr>
        <p:spPr>
          <a:xfrm>
            <a:off x="2697480" y="1371600"/>
            <a:ext cx="1691640" cy="640080"/>
          </a:xfrm>
          <a:prstGeom prst="rect">
            <a:avLst/>
          </a:prstGeom>
          <a:noFill/>
          <a:ln/>
        </p:spPr>
        <p:txBody>
          <a:bodyPr wrap="square" lIns="0" tIns="0" rIns="0" bIns="0" rtlCol="0" anchor="ctr"/>
          <a:lstStyle/>
          <a:p>
            <a:pPr indent="0" marL="0">
              <a:buNone/>
            </a:pPr>
            <a:r>
              <a:rPr lang="en-US" sz="3000" b="1" dirty="0">
                <a:solidFill>
                  <a:srgbClr val="1F3A4D"/>
                </a:solidFill>
                <a:latin typeface="Cambria" pitchFamily="34" charset="0"/>
                <a:ea typeface="Cambria" pitchFamily="34" charset="-122"/>
                <a:cs typeface="Cambria" pitchFamily="34" charset="-120"/>
              </a:rPr>
              <a:t>RM 185k</a:t>
            </a:r>
            <a:endParaRPr lang="en-US" sz="3000" dirty="0"/>
          </a:p>
        </p:txBody>
      </p:sp>
      <p:sp>
        <p:nvSpPr>
          <p:cNvPr id="8" name="Text 6"/>
          <p:cNvSpPr txBox="1"/>
          <p:nvPr/>
        </p:nvSpPr>
        <p:spPr>
          <a:xfrm>
            <a:off x="2697480" y="2029968"/>
            <a:ext cx="1691640" cy="548640"/>
          </a:xfrm>
          <a:prstGeom prst="rect">
            <a:avLst/>
          </a:prstGeom>
          <a:noFill/>
          <a:ln/>
        </p:spPr>
        <p:txBody>
          <a:bodyPr wrap="square" lIns="0" tIns="0" rIns="0" bIns="0" rtlCol="0" anchor="t"/>
          <a:lstStyle/>
          <a:p>
            <a:pPr indent="0" marL="0">
              <a:buNone/>
            </a:pPr>
            <a:r>
              <a:rPr lang="en-US" sz="1300" dirty="0">
                <a:solidFill>
                  <a:srgbClr val="1B2A35"/>
                </a:solidFill>
                <a:latin typeface="Calibri" pitchFamily="34" charset="0"/>
                <a:ea typeface="Calibri" pitchFamily="34" charset="-122"/>
                <a:cs typeface="Calibri" pitchFamily="34" charset="-120"/>
              </a:rPr>
              <a:t>Licence ceiling (quote: RM 210k)</a:t>
            </a:r>
            <a:endParaRPr lang="en-US" sz="1300" dirty="0"/>
          </a:p>
        </p:txBody>
      </p:sp>
      <p:sp>
        <p:nvSpPr>
          <p:cNvPr id="9" name="Shape 7"/>
          <p:cNvSpPr/>
          <p:nvPr/>
        </p:nvSpPr>
        <p:spPr>
          <a:xfrm>
            <a:off x="4663440" y="1280160"/>
            <a:ext cx="1965960" cy="1371600"/>
          </a:xfrm>
          <a:prstGeom prst="roundRect">
            <a:avLst>
              <a:gd name="adj" fmla="val 5333"/>
            </a:avLst>
          </a:prstGeom>
          <a:solidFill>
            <a:srgbClr val="E8EEF2"/>
          </a:solidFill>
          <a:ln w="12700">
            <a:solidFill>
              <a:srgbClr val="E8EEF2"/>
            </a:solidFill>
            <a:prstDash val="solid"/>
          </a:ln>
        </p:spPr>
      </p:sp>
      <p:sp>
        <p:nvSpPr>
          <p:cNvPr id="10" name="Text 8"/>
          <p:cNvSpPr txBox="1"/>
          <p:nvPr/>
        </p:nvSpPr>
        <p:spPr>
          <a:xfrm>
            <a:off x="4800600" y="1371600"/>
            <a:ext cx="1691640" cy="640080"/>
          </a:xfrm>
          <a:prstGeom prst="rect">
            <a:avLst/>
          </a:prstGeom>
          <a:noFill/>
          <a:ln/>
        </p:spPr>
        <p:txBody>
          <a:bodyPr wrap="square" lIns="0" tIns="0" rIns="0" bIns="0" rtlCol="0" anchor="ctr"/>
          <a:lstStyle/>
          <a:p>
            <a:pPr indent="0" marL="0">
              <a:buNone/>
            </a:pPr>
            <a:r>
              <a:rPr lang="en-US" sz="3000" b="1" dirty="0">
                <a:solidFill>
                  <a:srgbClr val="1F3A4D"/>
                </a:solidFill>
                <a:latin typeface="Cambria" pitchFamily="34" charset="0"/>
                <a:ea typeface="Cambria" pitchFamily="34" charset="-122"/>
                <a:cs typeface="Cambria" pitchFamily="34" charset="-120"/>
              </a:rPr>
              <a:t>RM 738k</a:t>
            </a:r>
            <a:endParaRPr lang="en-US" sz="3000" dirty="0"/>
          </a:p>
        </p:txBody>
      </p:sp>
      <p:sp>
        <p:nvSpPr>
          <p:cNvPr id="11" name="Text 9"/>
          <p:cNvSpPr txBox="1"/>
          <p:nvPr/>
        </p:nvSpPr>
        <p:spPr>
          <a:xfrm>
            <a:off x="4800600" y="2029968"/>
            <a:ext cx="1691640" cy="548640"/>
          </a:xfrm>
          <a:prstGeom prst="rect">
            <a:avLst/>
          </a:prstGeom>
          <a:noFill/>
          <a:ln/>
        </p:spPr>
        <p:txBody>
          <a:bodyPr wrap="square" lIns="0" tIns="0" rIns="0" bIns="0" rtlCol="0" anchor="t"/>
          <a:lstStyle/>
          <a:p>
            <a:pPr indent="0" marL="0">
              <a:buNone/>
            </a:pPr>
            <a:r>
              <a:rPr lang="en-US" sz="1300" dirty="0">
                <a:solidFill>
                  <a:srgbClr val="1B2A35"/>
                </a:solidFill>
                <a:latin typeface="Calibri" pitchFamily="34" charset="0"/>
                <a:ea typeface="Calibri" pitchFamily="34" charset="-122"/>
                <a:cs typeface="Calibri" pitchFamily="34" charset="-120"/>
              </a:rPr>
              <a:t>Implementation ceiling (quote: RM 820k)</a:t>
            </a:r>
            <a:endParaRPr lang="en-US" sz="1300" dirty="0"/>
          </a:p>
        </p:txBody>
      </p:sp>
      <p:sp>
        <p:nvSpPr>
          <p:cNvPr id="12" name="Shape 10"/>
          <p:cNvSpPr/>
          <p:nvPr/>
        </p:nvSpPr>
        <p:spPr>
          <a:xfrm>
            <a:off x="6766560" y="1280160"/>
            <a:ext cx="1920240" cy="1371600"/>
          </a:xfrm>
          <a:prstGeom prst="roundRect">
            <a:avLst>
              <a:gd name="adj" fmla="val 5333"/>
            </a:avLst>
          </a:prstGeom>
          <a:solidFill>
            <a:srgbClr val="E8EEF2"/>
          </a:solidFill>
          <a:ln w="12700">
            <a:solidFill>
              <a:srgbClr val="E8EEF2"/>
            </a:solidFill>
            <a:prstDash val="solid"/>
          </a:ln>
        </p:spPr>
      </p:sp>
      <p:sp>
        <p:nvSpPr>
          <p:cNvPr id="13" name="Text 11"/>
          <p:cNvSpPr txBox="1"/>
          <p:nvPr/>
        </p:nvSpPr>
        <p:spPr>
          <a:xfrm>
            <a:off x="6903720" y="1371600"/>
            <a:ext cx="1645920" cy="640080"/>
          </a:xfrm>
          <a:prstGeom prst="rect">
            <a:avLst/>
          </a:prstGeom>
          <a:noFill/>
          <a:ln/>
        </p:spPr>
        <p:txBody>
          <a:bodyPr wrap="square" lIns="0" tIns="0" rIns="0" bIns="0" rtlCol="0" anchor="ctr"/>
          <a:lstStyle/>
          <a:p>
            <a:pPr indent="0" marL="0">
              <a:buNone/>
            </a:pPr>
            <a:r>
              <a:rPr lang="en-US" sz="3000" b="1" dirty="0">
                <a:solidFill>
                  <a:srgbClr val="1F3A4D"/>
                </a:solidFill>
                <a:latin typeface="Cambria" pitchFamily="34" charset="0"/>
                <a:ea typeface="Cambria" pitchFamily="34" charset="-122"/>
                <a:cs typeface="Cambria" pitchFamily="34" charset="-120"/>
              </a:rPr>
              <a:t>67.0 days</a:t>
            </a:r>
            <a:endParaRPr lang="en-US" sz="3000" dirty="0"/>
          </a:p>
        </p:txBody>
      </p:sp>
      <p:sp>
        <p:nvSpPr>
          <p:cNvPr id="14" name="Text 12"/>
          <p:cNvSpPr txBox="1"/>
          <p:nvPr/>
        </p:nvSpPr>
        <p:spPr>
          <a:xfrm>
            <a:off x="6903720" y="2029968"/>
            <a:ext cx="1645920" cy="548640"/>
          </a:xfrm>
          <a:prstGeom prst="rect">
            <a:avLst/>
          </a:prstGeom>
          <a:noFill/>
          <a:ln/>
        </p:spPr>
        <p:txBody>
          <a:bodyPr wrap="square" lIns="0" tIns="0" rIns="0" bIns="0" rtlCol="0" anchor="t"/>
          <a:lstStyle/>
          <a:p>
            <a:pPr indent="0" marL="0">
              <a:buNone/>
            </a:pPr>
            <a:r>
              <a:rPr lang="en-US" sz="1300" dirty="0">
                <a:solidFill>
                  <a:srgbClr val="1B2A35"/>
                </a:solidFill>
                <a:latin typeface="Calibri" pitchFamily="34" charset="0"/>
                <a:ea typeface="Calibri" pitchFamily="34" charset="-122"/>
                <a:cs typeface="Calibri" pitchFamily="34" charset="-120"/>
              </a:rPr>
              <a:t>Inventory days ERP must deliver (credited 68)</a:t>
            </a:r>
            <a:endParaRPr lang="en-US" sz="1300" dirty="0"/>
          </a:p>
        </p:txBody>
      </p:sp>
      <p:sp>
        <p:nvSpPr>
          <p:cNvPr id="15" name="Text 13"/>
          <p:cNvSpPr txBox="1"/>
          <p:nvPr/>
        </p:nvSpPr>
        <p:spPr>
          <a:xfrm>
            <a:off x="457200" y="2926080"/>
            <a:ext cx="8229600" cy="914400"/>
          </a:xfrm>
          <a:prstGeom prst="rect">
            <a:avLst/>
          </a:prstGeom>
          <a:noFill/>
          <a:ln/>
        </p:spPr>
        <p:txBody>
          <a:bodyPr wrap="square" lIns="0" tIns="0" rIns="0" bIns="0" rtlCol="0" anchor="t"/>
          <a:lstStyle/>
          <a:p>
            <a:pPr indent="0" marL="0">
              <a:buNone/>
            </a:pPr>
            <a:r>
              <a:rPr lang="en-US" sz="1600" b="1" dirty="0">
                <a:solidFill>
                  <a:srgbClr val="1F3A4D"/>
                </a:solidFill>
                <a:latin typeface="Calibri" pitchFamily="34" charset="0"/>
                <a:ea typeface="Calibri" pitchFamily="34" charset="-122"/>
                <a:cs typeface="Calibri" pitchFamily="34" charset="-120"/>
              </a:rPr>
              <a:t>Gate 1 commercial test: </a:t>
            </a:r>
            <a:pPr indent="0" marL="0">
              <a:buNone/>
            </a:pPr>
            <a:r>
              <a:rPr lang="en-US" sz="1600" dirty="0">
                <a:solidFill>
                  <a:srgbClr val="1B2A35"/>
                </a:solidFill>
                <a:latin typeface="Calibri" pitchFamily="34" charset="0"/>
                <a:ea typeface="Calibri" pitchFamily="34" charset="-122"/>
                <a:cs typeface="Calibri" pitchFamily="34" charset="-120"/>
              </a:rPr>
              <a:t>implementation RM 700k fixed price + licence RM 180k, 3% annual cap gives NPV +RM 0.16m, IRR 17.8%, payback 27 months. If the ERP also reaches 66 days: NPV +RM 0.34m.</a:t>
            </a:r>
            <a:endParaRPr lang="en-US" sz="1600" dirty="0"/>
          </a:p>
        </p:txBody>
      </p:sp>
      <p:sp>
        <p:nvSpPr>
          <p:cNvPr id="16" name="Text 14"/>
          <p:cNvSpPr txBox="1"/>
          <p:nvPr/>
        </p:nvSpPr>
        <p:spPr>
          <a:xfrm>
            <a:off x="457200" y="3931920"/>
            <a:ext cx="8229600" cy="640080"/>
          </a:xfrm>
          <a:prstGeom prst="rect">
            <a:avLst/>
          </a:prstGeom>
          <a:noFill/>
          <a:ln/>
        </p:spPr>
        <p:txBody>
          <a:bodyPr wrap="square" lIns="0" tIns="0" rIns="0" bIns="0" rtlCol="0" anchor="ctr"/>
          <a:lstStyle/>
          <a:p>
            <a:pPr indent="0" marL="0">
              <a:buNone/>
            </a:pPr>
            <a:r>
              <a:rPr lang="en-US" sz="1400" i="1" dirty="0">
                <a:solidFill>
                  <a:srgbClr val="6B7A86"/>
                </a:solidFill>
                <a:latin typeface="Calibri" pitchFamily="34" charset="0"/>
                <a:ea typeface="Calibri" pitchFamily="34" charset="-122"/>
                <a:cs typeface="Calibri" pitchFamily="34" charset="-120"/>
              </a:rPr>
              <a:t>Incremental ERP over Option A is -RM 0.47m NPV at today's quotes: ERP must be bought on better terms and proven benefits, or not at all.</a:t>
            </a:r>
            <a:endParaRPr lang="en-US" sz="1400" dirty="0"/>
          </a:p>
        </p:txBody>
      </p:sp>
      <p:sp>
        <p:nvSpPr>
          <p:cNvPr id="25"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A86"/>
                </a:solidFill>
                <a:latin typeface="Calibri"/>
                <a:ea typeface="Calibri"/>
                <a:cs typeface="Calibri"/>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6858000" cy="0"/>
          </a:xfrm>
          <a:prstGeom prst="rect">
            <a:avLst/>
          </a:prstGeom>
          <a:noFill/>
          <a:ln/>
        </p:spPr>
        <p:txBody>
          <a:bodyPr wrap="square" rtlCol="0"/>
          <a:lstStyle/>
          <a:p>
            <a:pPr indent="0" marL="0">
              <a:buNone/>
            </a:pPr>
            <a:r>
              <a:rPr lang="en-US" dirty="0"/>
              <a:t>Waiting a year costs little for the ERP but real money for the basic fixes</a:t>
            </a:r>
            <a:endParaRPr lang="en-US" dirty="0"/>
          </a:p>
        </p:txBody>
      </p:sp>
      <p:sp>
        <p:nvSpPr>
          <p:cNvPr id="3" name="Shape 1"/>
          <p:cNvSpPr/>
          <p:nvPr/>
        </p:nvSpPr>
        <p:spPr>
          <a:xfrm>
            <a:off x="457200" y="1280160"/>
            <a:ext cx="2651760" cy="1554480"/>
          </a:xfrm>
          <a:prstGeom prst="roundRect">
            <a:avLst>
              <a:gd name="adj" fmla="val 4706"/>
            </a:avLst>
          </a:prstGeom>
          <a:solidFill>
            <a:srgbClr val="E3F3F1"/>
          </a:solidFill>
          <a:ln w="12700">
            <a:solidFill>
              <a:srgbClr val="E3F3F1"/>
            </a:solidFill>
            <a:prstDash val="solid"/>
          </a:ln>
        </p:spPr>
      </p:sp>
      <p:sp>
        <p:nvSpPr>
          <p:cNvPr id="4" name="Text 2"/>
          <p:cNvSpPr txBox="1"/>
          <p:nvPr/>
        </p:nvSpPr>
        <p:spPr>
          <a:xfrm>
            <a:off x="594360" y="1371600"/>
            <a:ext cx="2377440" cy="640080"/>
          </a:xfrm>
          <a:prstGeom prst="rect">
            <a:avLst/>
          </a:prstGeom>
          <a:noFill/>
          <a:ln/>
        </p:spPr>
        <p:txBody>
          <a:bodyPr wrap="square" lIns="0" tIns="0" rIns="0" bIns="0" rtlCol="0" anchor="ctr"/>
          <a:lstStyle/>
          <a:p>
            <a:pPr indent="0" marL="0">
              <a:buNone/>
            </a:pPr>
            <a:r>
              <a:rPr lang="en-US" sz="3000" b="1" dirty="0">
                <a:solidFill>
                  <a:srgbClr val="2A9D8F"/>
                </a:solidFill>
                <a:latin typeface="Cambria" pitchFamily="34" charset="0"/>
                <a:ea typeface="Cambria" pitchFamily="34" charset="-122"/>
                <a:cs typeface="Cambria" pitchFamily="34" charset="-120"/>
              </a:rPr>
              <a:t>RM 51k</a:t>
            </a:r>
            <a:endParaRPr lang="en-US" sz="3000" dirty="0"/>
          </a:p>
        </p:txBody>
      </p:sp>
      <p:sp>
        <p:nvSpPr>
          <p:cNvPr id="5" name="Text 3"/>
          <p:cNvSpPr txBox="1"/>
          <p:nvPr/>
        </p:nvSpPr>
        <p:spPr>
          <a:xfrm>
            <a:off x="594360" y="2029968"/>
            <a:ext cx="2377440" cy="731520"/>
          </a:xfrm>
          <a:prstGeom prst="rect">
            <a:avLst/>
          </a:prstGeom>
          <a:noFill/>
          <a:ln/>
        </p:spPr>
        <p:txBody>
          <a:bodyPr wrap="square" lIns="0" tIns="0" rIns="0" bIns="0" rtlCol="0" anchor="t"/>
          <a:lstStyle/>
          <a:p>
            <a:pPr indent="0" marL="0">
              <a:buNone/>
            </a:pPr>
            <a:r>
              <a:rPr lang="en-US" sz="1300" dirty="0">
                <a:solidFill>
                  <a:srgbClr val="1B2A35"/>
                </a:solidFill>
                <a:latin typeface="Calibri" pitchFamily="34" charset="0"/>
                <a:ea typeface="Calibri" pitchFamily="34" charset="-122"/>
                <a:cs typeface="Calibri" pitchFamily="34" charset="-120"/>
              </a:rPr>
              <a:t>NPV lost by delaying Option A one year (plus RM 71-178k extra leakage if erosion runs 10-25%)</a:t>
            </a:r>
            <a:endParaRPr lang="en-US" sz="1300" dirty="0"/>
          </a:p>
        </p:txBody>
      </p:sp>
      <p:sp>
        <p:nvSpPr>
          <p:cNvPr id="6" name="Shape 4"/>
          <p:cNvSpPr/>
          <p:nvPr/>
        </p:nvSpPr>
        <p:spPr>
          <a:xfrm>
            <a:off x="3246120" y="1280160"/>
            <a:ext cx="2651760" cy="1554480"/>
          </a:xfrm>
          <a:prstGeom prst="roundRect">
            <a:avLst>
              <a:gd name="adj" fmla="val 4706"/>
            </a:avLst>
          </a:prstGeom>
          <a:solidFill>
            <a:srgbClr val="FBF0DA"/>
          </a:solidFill>
          <a:ln w="12700">
            <a:solidFill>
              <a:srgbClr val="FBF0DA"/>
            </a:solidFill>
            <a:prstDash val="solid"/>
          </a:ln>
        </p:spPr>
      </p:sp>
      <p:sp>
        <p:nvSpPr>
          <p:cNvPr id="7" name="Text 5"/>
          <p:cNvSpPr txBox="1"/>
          <p:nvPr/>
        </p:nvSpPr>
        <p:spPr>
          <a:xfrm>
            <a:off x="3383280" y="1371600"/>
            <a:ext cx="2377440" cy="640080"/>
          </a:xfrm>
          <a:prstGeom prst="rect">
            <a:avLst/>
          </a:prstGeom>
          <a:noFill/>
          <a:ln/>
        </p:spPr>
        <p:txBody>
          <a:bodyPr wrap="square" lIns="0" tIns="0" rIns="0" bIns="0" rtlCol="0" anchor="ctr"/>
          <a:lstStyle/>
          <a:p>
            <a:pPr indent="0" marL="0">
              <a:buNone/>
            </a:pPr>
            <a:r>
              <a:rPr lang="en-US" sz="3000" b="1" dirty="0">
                <a:solidFill>
                  <a:srgbClr val="E9A23B"/>
                </a:solidFill>
                <a:latin typeface="Cambria" pitchFamily="34" charset="0"/>
                <a:ea typeface="Cambria" pitchFamily="34" charset="-122"/>
                <a:cs typeface="Cambria" pitchFamily="34" charset="-120"/>
              </a:rPr>
              <a:t>RM 43k</a:t>
            </a:r>
            <a:endParaRPr lang="en-US" sz="3000" dirty="0"/>
          </a:p>
        </p:txBody>
      </p:sp>
      <p:sp>
        <p:nvSpPr>
          <p:cNvPr id="8" name="Text 6"/>
          <p:cNvSpPr txBox="1"/>
          <p:nvPr/>
        </p:nvSpPr>
        <p:spPr>
          <a:xfrm>
            <a:off x="3383280" y="2029968"/>
            <a:ext cx="2377440" cy="731520"/>
          </a:xfrm>
          <a:prstGeom prst="rect">
            <a:avLst/>
          </a:prstGeom>
          <a:noFill/>
          <a:ln/>
        </p:spPr>
        <p:txBody>
          <a:bodyPr wrap="square" lIns="0" tIns="0" rIns="0" bIns="0" rtlCol="0" anchor="t"/>
          <a:lstStyle/>
          <a:p>
            <a:pPr indent="0" marL="0">
              <a:buNone/>
            </a:pPr>
            <a:r>
              <a:rPr lang="en-US" sz="1300" dirty="0">
                <a:solidFill>
                  <a:srgbClr val="1B2A35"/>
                </a:solidFill>
                <a:latin typeface="Calibri" pitchFamily="34" charset="0"/>
                <a:ea typeface="Calibri" pitchFamily="34" charset="-122"/>
                <a:cs typeface="Calibri" pitchFamily="34" charset="-120"/>
              </a:rPr>
              <a:t>NPV lost by delaying Option B one year: small because the case is marginal</a:t>
            </a:r>
            <a:endParaRPr lang="en-US" sz="1300" dirty="0"/>
          </a:p>
        </p:txBody>
      </p:sp>
      <p:sp>
        <p:nvSpPr>
          <p:cNvPr id="9" name="Shape 7"/>
          <p:cNvSpPr/>
          <p:nvPr/>
        </p:nvSpPr>
        <p:spPr>
          <a:xfrm>
            <a:off x="6035040" y="1280160"/>
            <a:ext cx="2651760" cy="1554480"/>
          </a:xfrm>
          <a:prstGeom prst="roundRect">
            <a:avLst>
              <a:gd name="adj" fmla="val 4706"/>
            </a:avLst>
          </a:prstGeom>
          <a:solidFill>
            <a:srgbClr val="F7E2DC"/>
          </a:solidFill>
          <a:ln w="12700">
            <a:solidFill>
              <a:srgbClr val="F7E2DC"/>
            </a:solidFill>
            <a:prstDash val="solid"/>
          </a:ln>
        </p:spPr>
      </p:sp>
      <p:sp>
        <p:nvSpPr>
          <p:cNvPr id="10" name="Text 8"/>
          <p:cNvSpPr txBox="1"/>
          <p:nvPr/>
        </p:nvSpPr>
        <p:spPr>
          <a:xfrm>
            <a:off x="6172200" y="1371600"/>
            <a:ext cx="2377440" cy="640080"/>
          </a:xfrm>
          <a:prstGeom prst="rect">
            <a:avLst/>
          </a:prstGeom>
          <a:noFill/>
          <a:ln/>
        </p:spPr>
        <p:txBody>
          <a:bodyPr wrap="square" lIns="0" tIns="0" rIns="0" bIns="0" rtlCol="0" anchor="ctr"/>
          <a:lstStyle/>
          <a:p>
            <a:pPr indent="0" marL="0">
              <a:buNone/>
            </a:pPr>
            <a:r>
              <a:rPr lang="en-US" sz="3000" b="1" dirty="0">
                <a:solidFill>
                  <a:srgbClr val="C8553D"/>
                </a:solidFill>
                <a:latin typeface="Cambria" pitchFamily="34" charset="0"/>
                <a:ea typeface="Cambria" pitchFamily="34" charset="-122"/>
                <a:cs typeface="Cambria" pitchFamily="34" charset="-120"/>
              </a:rPr>
              <a:t>RM 3.6m</a:t>
            </a:r>
            <a:endParaRPr lang="en-US" sz="3000" dirty="0"/>
          </a:p>
        </p:txBody>
      </p:sp>
      <p:sp>
        <p:nvSpPr>
          <p:cNvPr id="11" name="Text 9"/>
          <p:cNvSpPr txBox="1"/>
          <p:nvPr/>
        </p:nvSpPr>
        <p:spPr>
          <a:xfrm>
            <a:off x="6172200" y="2029968"/>
            <a:ext cx="2377440" cy="731520"/>
          </a:xfrm>
          <a:prstGeom prst="rect">
            <a:avLst/>
          </a:prstGeom>
          <a:noFill/>
          <a:ln/>
        </p:spPr>
        <p:txBody>
          <a:bodyPr wrap="square" lIns="0" tIns="0" rIns="0" bIns="0" rtlCol="0" anchor="t"/>
          <a:lstStyle/>
          <a:p>
            <a:pPr indent="0" marL="0">
              <a:buNone/>
            </a:pPr>
            <a:r>
              <a:rPr lang="en-US" sz="1300" dirty="0">
                <a:solidFill>
                  <a:srgbClr val="1B2A35"/>
                </a:solidFill>
                <a:latin typeface="Calibri" pitchFamily="34" charset="0"/>
                <a:ea typeface="Calibri" pitchFamily="34" charset="-122"/>
                <a:cs typeface="Calibri" pitchFamily="34" charset="-120"/>
              </a:rPr>
              <a:t>Five-year leakage if nothing changes (RM 0.71m a year, flat); worse if the 2024-26 trend continues</a:t>
            </a:r>
            <a:endParaRPr lang="en-US" sz="1300" dirty="0"/>
          </a:p>
        </p:txBody>
      </p:sp>
      <p:sp>
        <p:nvSpPr>
          <p:cNvPr id="12" name="Text 10"/>
          <p:cNvSpPr txBox="1"/>
          <p:nvPr/>
        </p:nvSpPr>
        <p:spPr>
          <a:xfrm>
            <a:off x="457200" y="3200400"/>
            <a:ext cx="8229600" cy="1097280"/>
          </a:xfrm>
          <a:prstGeom prst="rect">
            <a:avLst/>
          </a:prstGeom>
          <a:noFill/>
          <a:ln/>
        </p:spPr>
        <p:txBody>
          <a:bodyPr wrap="square" lIns="0" tIns="0" rIns="0" bIns="0" rtlCol="0" anchor="t"/>
          <a:lstStyle/>
          <a:p>
            <a:pPr indent="0" marL="0">
              <a:buNone/>
            </a:pPr>
            <a:r>
              <a:rPr lang="en-US" sz="1700" dirty="0">
                <a:solidFill>
                  <a:srgbClr val="1F3A4D"/>
                </a:solidFill>
                <a:latin typeface="Calibri" pitchFamily="34" charset="0"/>
                <a:ea typeface="Calibri" pitchFamily="34" charset="-122"/>
                <a:cs typeface="Calibri" pitchFamily="34" charset="-120"/>
              </a:rPr>
              <a:t>Implication: do not rush the ERP, do not delay the controls. The three leakage lines alone rose about RM 0.4m between 2025 and 2026.</a:t>
            </a:r>
            <a:endParaRPr lang="en-US" sz="1700" dirty="0"/>
          </a:p>
        </p:txBody>
      </p:sp>
      <p:sp>
        <p:nvSpPr>
          <p:cNvPr id="25"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A86"/>
                </a:solidFill>
                <a:latin typeface="Calibri"/>
                <a:ea typeface="Calibri"/>
                <a:cs typeface="Calibri"/>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6858000" cy="0"/>
          </a:xfrm>
          <a:prstGeom prst="rect">
            <a:avLst/>
          </a:prstGeom>
          <a:noFill/>
          <a:ln/>
        </p:spPr>
        <p:txBody>
          <a:bodyPr wrap="square" rtlCol="0"/>
          <a:lstStyle/>
          <a:p>
            <a:pPr indent="0" marL="0">
              <a:buNone/>
            </a:pPr>
            <a:r>
              <a:rPr lang="en-US" dirty="0"/>
              <a:t>12-month roadmap: foundations first, ERP phase conditional on Gate 1</a:t>
            </a:r>
            <a:endParaRPr lang="en-US" dirty="0"/>
          </a:p>
        </p:txBody>
      </p:sp>
      <p:sp>
        <p:nvSpPr>
          <p:cNvPr id="3" name="Text 1"/>
          <p:cNvSpPr txBox="1"/>
          <p:nvPr/>
        </p:nvSpPr>
        <p:spPr>
          <a:xfrm>
            <a:off x="3383280" y="1261872"/>
            <a:ext cx="438912" cy="274320"/>
          </a:xfrm>
          <a:prstGeom prst="rect">
            <a:avLst/>
          </a:prstGeom>
          <a:noFill/>
          <a:ln/>
        </p:spPr>
        <p:txBody>
          <a:bodyPr wrap="square" lIns="0" tIns="0" rIns="0" bIns="0" rtlCol="0" anchor="ctr"/>
          <a:lstStyle/>
          <a:p>
            <a:pPr algn="ctr" indent="0" marL="0">
              <a:buNone/>
            </a:pPr>
            <a:r>
              <a:rPr lang="en-US" sz="1000" dirty="0">
                <a:solidFill>
                  <a:srgbClr val="6B7A86"/>
                </a:solidFill>
                <a:latin typeface="Calibri" pitchFamily="34" charset="0"/>
                <a:ea typeface="Calibri" pitchFamily="34" charset="-122"/>
                <a:cs typeface="Calibri" pitchFamily="34" charset="-120"/>
              </a:rPr>
              <a:t>M1</a:t>
            </a:r>
            <a:endParaRPr lang="en-US" sz="1000" dirty="0"/>
          </a:p>
        </p:txBody>
      </p:sp>
      <p:sp>
        <p:nvSpPr>
          <p:cNvPr id="4" name="Text 2"/>
          <p:cNvSpPr txBox="1"/>
          <p:nvPr/>
        </p:nvSpPr>
        <p:spPr>
          <a:xfrm>
            <a:off x="3822192" y="1261872"/>
            <a:ext cx="438912" cy="274320"/>
          </a:xfrm>
          <a:prstGeom prst="rect">
            <a:avLst/>
          </a:prstGeom>
          <a:noFill/>
          <a:ln/>
        </p:spPr>
        <p:txBody>
          <a:bodyPr wrap="square" lIns="0" tIns="0" rIns="0" bIns="0" rtlCol="0" anchor="ctr"/>
          <a:lstStyle/>
          <a:p>
            <a:pPr algn="ctr" indent="0" marL="0">
              <a:buNone/>
            </a:pPr>
            <a:r>
              <a:rPr lang="en-US" sz="1000" dirty="0">
                <a:solidFill>
                  <a:srgbClr val="6B7A86"/>
                </a:solidFill>
                <a:latin typeface="Calibri" pitchFamily="34" charset="0"/>
                <a:ea typeface="Calibri" pitchFamily="34" charset="-122"/>
                <a:cs typeface="Calibri" pitchFamily="34" charset="-120"/>
              </a:rPr>
              <a:t>M2</a:t>
            </a:r>
            <a:endParaRPr lang="en-US" sz="1000" dirty="0"/>
          </a:p>
        </p:txBody>
      </p:sp>
      <p:sp>
        <p:nvSpPr>
          <p:cNvPr id="5" name="Text 3"/>
          <p:cNvSpPr txBox="1"/>
          <p:nvPr/>
        </p:nvSpPr>
        <p:spPr>
          <a:xfrm>
            <a:off x="4261104" y="1261872"/>
            <a:ext cx="438912" cy="274320"/>
          </a:xfrm>
          <a:prstGeom prst="rect">
            <a:avLst/>
          </a:prstGeom>
          <a:noFill/>
          <a:ln/>
        </p:spPr>
        <p:txBody>
          <a:bodyPr wrap="square" lIns="0" tIns="0" rIns="0" bIns="0" rtlCol="0" anchor="ctr"/>
          <a:lstStyle/>
          <a:p>
            <a:pPr algn="ctr" indent="0" marL="0">
              <a:buNone/>
            </a:pPr>
            <a:r>
              <a:rPr lang="en-US" sz="1000" dirty="0">
                <a:solidFill>
                  <a:srgbClr val="6B7A86"/>
                </a:solidFill>
                <a:latin typeface="Calibri" pitchFamily="34" charset="0"/>
                <a:ea typeface="Calibri" pitchFamily="34" charset="-122"/>
                <a:cs typeface="Calibri" pitchFamily="34" charset="-120"/>
              </a:rPr>
              <a:t>M3</a:t>
            </a:r>
            <a:endParaRPr lang="en-US" sz="1000" dirty="0"/>
          </a:p>
        </p:txBody>
      </p:sp>
      <p:sp>
        <p:nvSpPr>
          <p:cNvPr id="6" name="Text 4"/>
          <p:cNvSpPr txBox="1"/>
          <p:nvPr/>
        </p:nvSpPr>
        <p:spPr>
          <a:xfrm>
            <a:off x="4700016" y="1261872"/>
            <a:ext cx="438912" cy="274320"/>
          </a:xfrm>
          <a:prstGeom prst="rect">
            <a:avLst/>
          </a:prstGeom>
          <a:noFill/>
          <a:ln/>
        </p:spPr>
        <p:txBody>
          <a:bodyPr wrap="square" lIns="0" tIns="0" rIns="0" bIns="0" rtlCol="0" anchor="ctr"/>
          <a:lstStyle/>
          <a:p>
            <a:pPr algn="ctr" indent="0" marL="0">
              <a:buNone/>
            </a:pPr>
            <a:r>
              <a:rPr lang="en-US" sz="1000" dirty="0">
                <a:solidFill>
                  <a:srgbClr val="6B7A86"/>
                </a:solidFill>
                <a:latin typeface="Calibri" pitchFamily="34" charset="0"/>
                <a:ea typeface="Calibri" pitchFamily="34" charset="-122"/>
                <a:cs typeface="Calibri" pitchFamily="34" charset="-120"/>
              </a:rPr>
              <a:t>M4</a:t>
            </a:r>
            <a:endParaRPr lang="en-US" sz="1000" dirty="0"/>
          </a:p>
        </p:txBody>
      </p:sp>
      <p:sp>
        <p:nvSpPr>
          <p:cNvPr id="7" name="Text 5"/>
          <p:cNvSpPr txBox="1"/>
          <p:nvPr/>
        </p:nvSpPr>
        <p:spPr>
          <a:xfrm>
            <a:off x="5138928" y="1261872"/>
            <a:ext cx="438912" cy="274320"/>
          </a:xfrm>
          <a:prstGeom prst="rect">
            <a:avLst/>
          </a:prstGeom>
          <a:noFill/>
          <a:ln/>
        </p:spPr>
        <p:txBody>
          <a:bodyPr wrap="square" lIns="0" tIns="0" rIns="0" bIns="0" rtlCol="0" anchor="ctr"/>
          <a:lstStyle/>
          <a:p>
            <a:pPr algn="ctr" indent="0" marL="0">
              <a:buNone/>
            </a:pPr>
            <a:r>
              <a:rPr lang="en-US" sz="1000" dirty="0">
                <a:solidFill>
                  <a:srgbClr val="6B7A86"/>
                </a:solidFill>
                <a:latin typeface="Calibri" pitchFamily="34" charset="0"/>
                <a:ea typeface="Calibri" pitchFamily="34" charset="-122"/>
                <a:cs typeface="Calibri" pitchFamily="34" charset="-120"/>
              </a:rPr>
              <a:t>M5</a:t>
            </a:r>
            <a:endParaRPr lang="en-US" sz="1000" dirty="0"/>
          </a:p>
        </p:txBody>
      </p:sp>
      <p:sp>
        <p:nvSpPr>
          <p:cNvPr id="8" name="Text 6"/>
          <p:cNvSpPr txBox="1"/>
          <p:nvPr/>
        </p:nvSpPr>
        <p:spPr>
          <a:xfrm>
            <a:off x="5577840" y="1261872"/>
            <a:ext cx="438912" cy="274320"/>
          </a:xfrm>
          <a:prstGeom prst="rect">
            <a:avLst/>
          </a:prstGeom>
          <a:noFill/>
          <a:ln/>
        </p:spPr>
        <p:txBody>
          <a:bodyPr wrap="square" lIns="0" tIns="0" rIns="0" bIns="0" rtlCol="0" anchor="ctr"/>
          <a:lstStyle/>
          <a:p>
            <a:pPr algn="ctr" indent="0" marL="0">
              <a:buNone/>
            </a:pPr>
            <a:r>
              <a:rPr lang="en-US" sz="1000" dirty="0">
                <a:solidFill>
                  <a:srgbClr val="6B7A86"/>
                </a:solidFill>
                <a:latin typeface="Calibri" pitchFamily="34" charset="0"/>
                <a:ea typeface="Calibri" pitchFamily="34" charset="-122"/>
                <a:cs typeface="Calibri" pitchFamily="34" charset="-120"/>
              </a:rPr>
              <a:t>M6</a:t>
            </a:r>
            <a:endParaRPr lang="en-US" sz="1000" dirty="0"/>
          </a:p>
        </p:txBody>
      </p:sp>
      <p:sp>
        <p:nvSpPr>
          <p:cNvPr id="9" name="Text 7"/>
          <p:cNvSpPr txBox="1"/>
          <p:nvPr/>
        </p:nvSpPr>
        <p:spPr>
          <a:xfrm>
            <a:off x="6016752" y="1261872"/>
            <a:ext cx="438912" cy="274320"/>
          </a:xfrm>
          <a:prstGeom prst="rect">
            <a:avLst/>
          </a:prstGeom>
          <a:noFill/>
          <a:ln/>
        </p:spPr>
        <p:txBody>
          <a:bodyPr wrap="square" lIns="0" tIns="0" rIns="0" bIns="0" rtlCol="0" anchor="ctr"/>
          <a:lstStyle/>
          <a:p>
            <a:pPr algn="ctr" indent="0" marL="0">
              <a:buNone/>
            </a:pPr>
            <a:r>
              <a:rPr lang="en-US" sz="1000" dirty="0">
                <a:solidFill>
                  <a:srgbClr val="6B7A86"/>
                </a:solidFill>
                <a:latin typeface="Calibri" pitchFamily="34" charset="0"/>
                <a:ea typeface="Calibri" pitchFamily="34" charset="-122"/>
                <a:cs typeface="Calibri" pitchFamily="34" charset="-120"/>
              </a:rPr>
              <a:t>M7</a:t>
            </a:r>
            <a:endParaRPr lang="en-US" sz="1000" dirty="0"/>
          </a:p>
        </p:txBody>
      </p:sp>
      <p:sp>
        <p:nvSpPr>
          <p:cNvPr id="10" name="Text 8"/>
          <p:cNvSpPr txBox="1"/>
          <p:nvPr/>
        </p:nvSpPr>
        <p:spPr>
          <a:xfrm>
            <a:off x="6455664" y="1261872"/>
            <a:ext cx="438912" cy="274320"/>
          </a:xfrm>
          <a:prstGeom prst="rect">
            <a:avLst/>
          </a:prstGeom>
          <a:noFill/>
          <a:ln/>
        </p:spPr>
        <p:txBody>
          <a:bodyPr wrap="square" lIns="0" tIns="0" rIns="0" bIns="0" rtlCol="0" anchor="ctr"/>
          <a:lstStyle/>
          <a:p>
            <a:pPr algn="ctr" indent="0" marL="0">
              <a:buNone/>
            </a:pPr>
            <a:r>
              <a:rPr lang="en-US" sz="1000" dirty="0">
                <a:solidFill>
                  <a:srgbClr val="6B7A86"/>
                </a:solidFill>
                <a:latin typeface="Calibri" pitchFamily="34" charset="0"/>
                <a:ea typeface="Calibri" pitchFamily="34" charset="-122"/>
                <a:cs typeface="Calibri" pitchFamily="34" charset="-120"/>
              </a:rPr>
              <a:t>M8</a:t>
            </a:r>
            <a:endParaRPr lang="en-US" sz="1000" dirty="0"/>
          </a:p>
        </p:txBody>
      </p:sp>
      <p:sp>
        <p:nvSpPr>
          <p:cNvPr id="11" name="Text 9"/>
          <p:cNvSpPr txBox="1"/>
          <p:nvPr/>
        </p:nvSpPr>
        <p:spPr>
          <a:xfrm>
            <a:off x="6894576" y="1261872"/>
            <a:ext cx="438912" cy="274320"/>
          </a:xfrm>
          <a:prstGeom prst="rect">
            <a:avLst/>
          </a:prstGeom>
          <a:noFill/>
          <a:ln/>
        </p:spPr>
        <p:txBody>
          <a:bodyPr wrap="square" lIns="0" tIns="0" rIns="0" bIns="0" rtlCol="0" anchor="ctr"/>
          <a:lstStyle/>
          <a:p>
            <a:pPr algn="ctr" indent="0" marL="0">
              <a:buNone/>
            </a:pPr>
            <a:r>
              <a:rPr lang="en-US" sz="1000" dirty="0">
                <a:solidFill>
                  <a:srgbClr val="6B7A86"/>
                </a:solidFill>
                <a:latin typeface="Calibri" pitchFamily="34" charset="0"/>
                <a:ea typeface="Calibri" pitchFamily="34" charset="-122"/>
                <a:cs typeface="Calibri" pitchFamily="34" charset="-120"/>
              </a:rPr>
              <a:t>M9</a:t>
            </a:r>
            <a:endParaRPr lang="en-US" sz="1000" dirty="0"/>
          </a:p>
        </p:txBody>
      </p:sp>
      <p:sp>
        <p:nvSpPr>
          <p:cNvPr id="12" name="Text 10"/>
          <p:cNvSpPr txBox="1"/>
          <p:nvPr/>
        </p:nvSpPr>
        <p:spPr>
          <a:xfrm>
            <a:off x="7333488" y="1261872"/>
            <a:ext cx="438912" cy="274320"/>
          </a:xfrm>
          <a:prstGeom prst="rect">
            <a:avLst/>
          </a:prstGeom>
          <a:noFill/>
          <a:ln/>
        </p:spPr>
        <p:txBody>
          <a:bodyPr wrap="square" lIns="0" tIns="0" rIns="0" bIns="0" rtlCol="0" anchor="ctr"/>
          <a:lstStyle/>
          <a:p>
            <a:pPr algn="ctr" indent="0" marL="0">
              <a:buNone/>
            </a:pPr>
            <a:r>
              <a:rPr lang="en-US" sz="1000" dirty="0">
                <a:solidFill>
                  <a:srgbClr val="6B7A86"/>
                </a:solidFill>
                <a:latin typeface="Calibri" pitchFamily="34" charset="0"/>
                <a:ea typeface="Calibri" pitchFamily="34" charset="-122"/>
                <a:cs typeface="Calibri" pitchFamily="34" charset="-120"/>
              </a:rPr>
              <a:t>M10</a:t>
            </a:r>
            <a:endParaRPr lang="en-US" sz="1000" dirty="0"/>
          </a:p>
        </p:txBody>
      </p:sp>
      <p:sp>
        <p:nvSpPr>
          <p:cNvPr id="13" name="Text 11"/>
          <p:cNvSpPr txBox="1"/>
          <p:nvPr/>
        </p:nvSpPr>
        <p:spPr>
          <a:xfrm>
            <a:off x="7772400" y="1261872"/>
            <a:ext cx="438912" cy="274320"/>
          </a:xfrm>
          <a:prstGeom prst="rect">
            <a:avLst/>
          </a:prstGeom>
          <a:noFill/>
          <a:ln/>
        </p:spPr>
        <p:txBody>
          <a:bodyPr wrap="square" lIns="0" tIns="0" rIns="0" bIns="0" rtlCol="0" anchor="ctr"/>
          <a:lstStyle/>
          <a:p>
            <a:pPr algn="ctr" indent="0" marL="0">
              <a:buNone/>
            </a:pPr>
            <a:r>
              <a:rPr lang="en-US" sz="1000" dirty="0">
                <a:solidFill>
                  <a:srgbClr val="6B7A86"/>
                </a:solidFill>
                <a:latin typeface="Calibri" pitchFamily="34" charset="0"/>
                <a:ea typeface="Calibri" pitchFamily="34" charset="-122"/>
                <a:cs typeface="Calibri" pitchFamily="34" charset="-120"/>
              </a:rPr>
              <a:t>M11</a:t>
            </a:r>
            <a:endParaRPr lang="en-US" sz="1000" dirty="0"/>
          </a:p>
        </p:txBody>
      </p:sp>
      <p:sp>
        <p:nvSpPr>
          <p:cNvPr id="14" name="Text 12"/>
          <p:cNvSpPr txBox="1"/>
          <p:nvPr/>
        </p:nvSpPr>
        <p:spPr>
          <a:xfrm>
            <a:off x="8211312" y="1261872"/>
            <a:ext cx="438912" cy="274320"/>
          </a:xfrm>
          <a:prstGeom prst="rect">
            <a:avLst/>
          </a:prstGeom>
          <a:noFill/>
          <a:ln/>
        </p:spPr>
        <p:txBody>
          <a:bodyPr wrap="square" lIns="0" tIns="0" rIns="0" bIns="0" rtlCol="0" anchor="ctr"/>
          <a:lstStyle/>
          <a:p>
            <a:pPr algn="ctr" indent="0" marL="0">
              <a:buNone/>
            </a:pPr>
            <a:r>
              <a:rPr lang="en-US" sz="1000" dirty="0">
                <a:solidFill>
                  <a:srgbClr val="6B7A86"/>
                </a:solidFill>
                <a:latin typeface="Calibri" pitchFamily="34" charset="0"/>
                <a:ea typeface="Calibri" pitchFamily="34" charset="-122"/>
                <a:cs typeface="Calibri" pitchFamily="34" charset="-120"/>
              </a:rPr>
              <a:t>M12</a:t>
            </a:r>
            <a:endParaRPr lang="en-US" sz="1000" dirty="0"/>
          </a:p>
        </p:txBody>
      </p:sp>
      <p:sp>
        <p:nvSpPr>
          <p:cNvPr id="15" name="Text 13"/>
          <p:cNvSpPr txBox="1"/>
          <p:nvPr/>
        </p:nvSpPr>
        <p:spPr>
          <a:xfrm>
            <a:off x="457200" y="1600200"/>
            <a:ext cx="2834640" cy="292608"/>
          </a:xfrm>
          <a:prstGeom prst="rect">
            <a:avLst/>
          </a:prstGeom>
          <a:noFill/>
          <a:ln/>
        </p:spPr>
        <p:txBody>
          <a:bodyPr wrap="square" lIns="0" tIns="0" rIns="0" bIns="0" rtlCol="0" anchor="ctr"/>
          <a:lstStyle/>
          <a:p>
            <a:pPr indent="0" marL="0">
              <a:buNone/>
            </a:pPr>
            <a:r>
              <a:rPr lang="en-US" sz="1200" dirty="0">
                <a:solidFill>
                  <a:srgbClr val="1B2A35"/>
                </a:solidFill>
                <a:latin typeface="Calibri" pitchFamily="34" charset="0"/>
                <a:ea typeface="Calibri" pitchFamily="34" charset="-122"/>
                <a:cs typeface="Calibri" pitchFamily="34" charset="-120"/>
              </a:rPr>
              <a:t>Mobilise, baselines, time study</a:t>
            </a:r>
            <a:endParaRPr lang="en-US" sz="1200" dirty="0"/>
          </a:p>
        </p:txBody>
      </p:sp>
      <p:sp>
        <p:nvSpPr>
          <p:cNvPr id="16" name="Shape 14"/>
          <p:cNvSpPr/>
          <p:nvPr/>
        </p:nvSpPr>
        <p:spPr>
          <a:xfrm>
            <a:off x="3401568" y="1636776"/>
            <a:ext cx="841248" cy="219456"/>
          </a:xfrm>
          <a:prstGeom prst="roundRect">
            <a:avLst>
              <a:gd name="adj" fmla="val 20833"/>
            </a:avLst>
          </a:prstGeom>
          <a:solidFill>
            <a:srgbClr val="1F3A4D"/>
          </a:solidFill>
          <a:ln w="12700">
            <a:solidFill>
              <a:srgbClr val="1F3A4D"/>
            </a:solidFill>
            <a:prstDash val="solid"/>
          </a:ln>
        </p:spPr>
      </p:sp>
      <p:sp>
        <p:nvSpPr>
          <p:cNvPr id="17" name="Text 15"/>
          <p:cNvSpPr txBox="1"/>
          <p:nvPr/>
        </p:nvSpPr>
        <p:spPr>
          <a:xfrm>
            <a:off x="457200" y="1929384"/>
            <a:ext cx="2834640" cy="292608"/>
          </a:xfrm>
          <a:prstGeom prst="rect">
            <a:avLst/>
          </a:prstGeom>
          <a:noFill/>
          <a:ln/>
        </p:spPr>
        <p:txBody>
          <a:bodyPr wrap="square" lIns="0" tIns="0" rIns="0" bIns="0" rtlCol="0" anchor="ctr"/>
          <a:lstStyle/>
          <a:p>
            <a:pPr indent="0" marL="0">
              <a:buNone/>
            </a:pPr>
            <a:r>
              <a:rPr lang="en-US" sz="1200" dirty="0">
                <a:solidFill>
                  <a:srgbClr val="1B2A35"/>
                </a:solidFill>
                <a:latin typeface="Calibri" pitchFamily="34" charset="0"/>
                <a:ea typeface="Calibri" pitchFamily="34" charset="-122"/>
                <a:cs typeface="Calibri" pitchFamily="34" charset="-120"/>
              </a:rPr>
              <a:t>Master data clean-up</a:t>
            </a:r>
            <a:endParaRPr lang="en-US" sz="1200" dirty="0"/>
          </a:p>
        </p:txBody>
      </p:sp>
      <p:sp>
        <p:nvSpPr>
          <p:cNvPr id="18" name="Shape 16"/>
          <p:cNvSpPr/>
          <p:nvPr/>
        </p:nvSpPr>
        <p:spPr>
          <a:xfrm>
            <a:off x="3401568" y="1965960"/>
            <a:ext cx="1719072" cy="219456"/>
          </a:xfrm>
          <a:prstGeom prst="roundRect">
            <a:avLst>
              <a:gd name="adj" fmla="val 20833"/>
            </a:avLst>
          </a:prstGeom>
          <a:solidFill>
            <a:srgbClr val="2A9D8F"/>
          </a:solidFill>
          <a:ln w="12700">
            <a:solidFill>
              <a:srgbClr val="2A9D8F"/>
            </a:solidFill>
            <a:prstDash val="solid"/>
          </a:ln>
        </p:spPr>
      </p:sp>
      <p:sp>
        <p:nvSpPr>
          <p:cNvPr id="19" name="Text 17"/>
          <p:cNvSpPr txBox="1"/>
          <p:nvPr/>
        </p:nvSpPr>
        <p:spPr>
          <a:xfrm>
            <a:off x="457200" y="2258568"/>
            <a:ext cx="2834640" cy="292608"/>
          </a:xfrm>
          <a:prstGeom prst="rect">
            <a:avLst/>
          </a:prstGeom>
          <a:noFill/>
          <a:ln/>
        </p:spPr>
        <p:txBody>
          <a:bodyPr wrap="square" lIns="0" tIns="0" rIns="0" bIns="0" rtlCol="0" anchor="ctr"/>
          <a:lstStyle/>
          <a:p>
            <a:pPr indent="0" marL="0">
              <a:buNone/>
            </a:pPr>
            <a:r>
              <a:rPr lang="en-US" sz="1200" dirty="0">
                <a:solidFill>
                  <a:srgbClr val="1B2A35"/>
                </a:solidFill>
                <a:latin typeface="Calibri" pitchFamily="34" charset="0"/>
                <a:ea typeface="Calibri" pitchFamily="34" charset="-122"/>
                <a:cs typeface="Calibri" pitchFamily="34" charset="-120"/>
              </a:rPr>
              <a:t>Inventory, procurement, S&amp;OP controls</a:t>
            </a:r>
            <a:endParaRPr lang="en-US" sz="1200" dirty="0"/>
          </a:p>
        </p:txBody>
      </p:sp>
      <p:sp>
        <p:nvSpPr>
          <p:cNvPr id="20" name="Shape 18"/>
          <p:cNvSpPr/>
          <p:nvPr/>
        </p:nvSpPr>
        <p:spPr>
          <a:xfrm>
            <a:off x="3840480" y="2295144"/>
            <a:ext cx="2157984" cy="219456"/>
          </a:xfrm>
          <a:prstGeom prst="roundRect">
            <a:avLst>
              <a:gd name="adj" fmla="val 20833"/>
            </a:avLst>
          </a:prstGeom>
          <a:solidFill>
            <a:srgbClr val="2A9D8F"/>
          </a:solidFill>
          <a:ln w="12700">
            <a:solidFill>
              <a:srgbClr val="2A9D8F"/>
            </a:solidFill>
            <a:prstDash val="solid"/>
          </a:ln>
        </p:spPr>
      </p:sp>
      <p:sp>
        <p:nvSpPr>
          <p:cNvPr id="21" name="Text 19"/>
          <p:cNvSpPr txBox="1"/>
          <p:nvPr/>
        </p:nvSpPr>
        <p:spPr>
          <a:xfrm>
            <a:off x="457200" y="2587752"/>
            <a:ext cx="2834640" cy="292608"/>
          </a:xfrm>
          <a:prstGeom prst="rect">
            <a:avLst/>
          </a:prstGeom>
          <a:noFill/>
          <a:ln/>
        </p:spPr>
        <p:txBody>
          <a:bodyPr wrap="square" lIns="0" tIns="0" rIns="0" bIns="0" rtlCol="0" anchor="ctr"/>
          <a:lstStyle/>
          <a:p>
            <a:pPr indent="0" marL="0">
              <a:buNone/>
            </a:pPr>
            <a:r>
              <a:rPr lang="en-US" sz="1200" dirty="0">
                <a:solidFill>
                  <a:srgbClr val="1B2A35"/>
                </a:solidFill>
                <a:latin typeface="Calibri" pitchFamily="34" charset="0"/>
                <a:ea typeface="Calibri" pitchFamily="34" charset="-122"/>
                <a:cs typeface="Calibri" pitchFamily="34" charset="-120"/>
              </a:rPr>
              <a:t>Cyber baseline</a:t>
            </a:r>
            <a:endParaRPr lang="en-US" sz="1200" dirty="0"/>
          </a:p>
        </p:txBody>
      </p:sp>
      <p:sp>
        <p:nvSpPr>
          <p:cNvPr id="22" name="Shape 20"/>
          <p:cNvSpPr/>
          <p:nvPr/>
        </p:nvSpPr>
        <p:spPr>
          <a:xfrm>
            <a:off x="3401568" y="2624328"/>
            <a:ext cx="1719072" cy="219456"/>
          </a:xfrm>
          <a:prstGeom prst="roundRect">
            <a:avLst>
              <a:gd name="adj" fmla="val 20833"/>
            </a:avLst>
          </a:prstGeom>
          <a:solidFill>
            <a:srgbClr val="6B7A86"/>
          </a:solidFill>
          <a:ln w="12700">
            <a:solidFill>
              <a:srgbClr val="6B7A86"/>
            </a:solidFill>
            <a:prstDash val="solid"/>
          </a:ln>
        </p:spPr>
      </p:sp>
      <p:sp>
        <p:nvSpPr>
          <p:cNvPr id="23" name="Text 21"/>
          <p:cNvSpPr txBox="1"/>
          <p:nvPr/>
        </p:nvSpPr>
        <p:spPr>
          <a:xfrm>
            <a:off x="457200" y="2916936"/>
            <a:ext cx="2834640" cy="292608"/>
          </a:xfrm>
          <a:prstGeom prst="rect">
            <a:avLst/>
          </a:prstGeom>
          <a:noFill/>
          <a:ln/>
        </p:spPr>
        <p:txBody>
          <a:bodyPr wrap="square" lIns="0" tIns="0" rIns="0" bIns="0" rtlCol="0" anchor="ctr"/>
          <a:lstStyle/>
          <a:p>
            <a:pPr indent="0" marL="0">
              <a:buNone/>
            </a:pPr>
            <a:r>
              <a:rPr lang="en-US" sz="1200" dirty="0">
                <a:solidFill>
                  <a:srgbClr val="1B2A35"/>
                </a:solidFill>
                <a:latin typeface="Calibri" pitchFamily="34" charset="0"/>
                <a:ea typeface="Calibri" pitchFamily="34" charset="-122"/>
                <a:cs typeface="Calibri" pitchFamily="34" charset="-120"/>
              </a:rPr>
              <a:t>ERP RFP and firm quotes</a:t>
            </a:r>
            <a:endParaRPr lang="en-US" sz="1200" dirty="0"/>
          </a:p>
        </p:txBody>
      </p:sp>
      <p:sp>
        <p:nvSpPr>
          <p:cNvPr id="24" name="Shape 22"/>
          <p:cNvSpPr/>
          <p:nvPr/>
        </p:nvSpPr>
        <p:spPr>
          <a:xfrm>
            <a:off x="3401568" y="2953512"/>
            <a:ext cx="1280160" cy="219456"/>
          </a:xfrm>
          <a:prstGeom prst="roundRect">
            <a:avLst>
              <a:gd name="adj" fmla="val 20833"/>
            </a:avLst>
          </a:prstGeom>
          <a:solidFill>
            <a:srgbClr val="E9A23B"/>
          </a:solidFill>
          <a:ln w="12700">
            <a:solidFill>
              <a:srgbClr val="E9A23B"/>
            </a:solidFill>
            <a:prstDash val="solid"/>
          </a:ln>
        </p:spPr>
      </p:sp>
      <p:sp>
        <p:nvSpPr>
          <p:cNvPr id="25" name="Text 23"/>
          <p:cNvSpPr txBox="1"/>
          <p:nvPr/>
        </p:nvSpPr>
        <p:spPr>
          <a:xfrm>
            <a:off x="457200" y="3246120"/>
            <a:ext cx="2834640" cy="292608"/>
          </a:xfrm>
          <a:prstGeom prst="rect">
            <a:avLst/>
          </a:prstGeom>
          <a:noFill/>
          <a:ln/>
        </p:spPr>
        <p:txBody>
          <a:bodyPr wrap="square" lIns="0" tIns="0" rIns="0" bIns="0" rtlCol="0" anchor="ctr"/>
          <a:lstStyle/>
          <a:p>
            <a:pPr indent="0" marL="0">
              <a:buNone/>
            </a:pPr>
            <a:r>
              <a:rPr lang="en-US" sz="1200" dirty="0">
                <a:solidFill>
                  <a:srgbClr val="1B2A35"/>
                </a:solidFill>
                <a:latin typeface="Calibri" pitchFamily="34" charset="0"/>
                <a:ea typeface="Calibri" pitchFamily="34" charset="-122"/>
                <a:cs typeface="Calibri" pitchFamily="34" charset="-120"/>
              </a:rPr>
              <a:t>GATE 1 (month 4)</a:t>
            </a:r>
            <a:endParaRPr lang="en-US" sz="1200" dirty="0"/>
          </a:p>
        </p:txBody>
      </p:sp>
      <p:sp>
        <p:nvSpPr>
          <p:cNvPr id="26" name="Shape 24"/>
          <p:cNvSpPr/>
          <p:nvPr/>
        </p:nvSpPr>
        <p:spPr>
          <a:xfrm>
            <a:off x="4718304" y="3282696"/>
            <a:ext cx="402336" cy="219456"/>
          </a:xfrm>
          <a:prstGeom prst="roundRect">
            <a:avLst>
              <a:gd name="adj" fmla="val 20833"/>
            </a:avLst>
          </a:prstGeom>
          <a:solidFill>
            <a:srgbClr val="C8553D"/>
          </a:solidFill>
          <a:ln w="12700">
            <a:solidFill>
              <a:srgbClr val="C8553D"/>
            </a:solidFill>
            <a:prstDash val="solid"/>
          </a:ln>
        </p:spPr>
      </p:sp>
      <p:sp>
        <p:nvSpPr>
          <p:cNvPr id="27" name="Text 25"/>
          <p:cNvSpPr txBox="1"/>
          <p:nvPr/>
        </p:nvSpPr>
        <p:spPr>
          <a:xfrm>
            <a:off x="457200" y="3575304"/>
            <a:ext cx="2834640" cy="292608"/>
          </a:xfrm>
          <a:prstGeom prst="rect">
            <a:avLst/>
          </a:prstGeom>
          <a:noFill/>
          <a:ln/>
        </p:spPr>
        <p:txBody>
          <a:bodyPr wrap="square" lIns="0" tIns="0" rIns="0" bIns="0" rtlCol="0" anchor="ctr"/>
          <a:lstStyle/>
          <a:p>
            <a:pPr indent="0" marL="0">
              <a:buNone/>
            </a:pPr>
            <a:r>
              <a:rPr lang="en-US" sz="1200" dirty="0">
                <a:solidFill>
                  <a:srgbClr val="1B2A35"/>
                </a:solidFill>
                <a:latin typeface="Calibri" pitchFamily="34" charset="0"/>
                <a:ea typeface="Calibri" pitchFamily="34" charset="-122"/>
                <a:cs typeface="Calibri" pitchFamily="34" charset="-120"/>
              </a:rPr>
              <a:t>ERP design, build, migration trials</a:t>
            </a:r>
            <a:endParaRPr lang="en-US" sz="1200" dirty="0"/>
          </a:p>
        </p:txBody>
      </p:sp>
      <p:sp>
        <p:nvSpPr>
          <p:cNvPr id="28" name="Shape 26"/>
          <p:cNvSpPr/>
          <p:nvPr/>
        </p:nvSpPr>
        <p:spPr>
          <a:xfrm>
            <a:off x="4718304" y="3611880"/>
            <a:ext cx="2596896" cy="219456"/>
          </a:xfrm>
          <a:prstGeom prst="roundRect">
            <a:avLst>
              <a:gd name="adj" fmla="val 20833"/>
            </a:avLst>
          </a:prstGeom>
          <a:solidFill>
            <a:srgbClr val="E9A23B"/>
          </a:solidFill>
          <a:ln w="12700">
            <a:solidFill>
              <a:srgbClr val="E9A23B"/>
            </a:solidFill>
            <a:prstDash val="solid"/>
          </a:ln>
        </p:spPr>
      </p:sp>
      <p:sp>
        <p:nvSpPr>
          <p:cNvPr id="29" name="Text 27"/>
          <p:cNvSpPr txBox="1"/>
          <p:nvPr/>
        </p:nvSpPr>
        <p:spPr>
          <a:xfrm>
            <a:off x="457200" y="3904488"/>
            <a:ext cx="2834640" cy="292608"/>
          </a:xfrm>
          <a:prstGeom prst="rect">
            <a:avLst/>
          </a:prstGeom>
          <a:noFill/>
          <a:ln/>
        </p:spPr>
        <p:txBody>
          <a:bodyPr wrap="square" lIns="0" tIns="0" rIns="0" bIns="0" rtlCol="0" anchor="ctr"/>
          <a:lstStyle/>
          <a:p>
            <a:pPr indent="0" marL="0">
              <a:buNone/>
            </a:pPr>
            <a:r>
              <a:rPr lang="en-US" sz="1200" dirty="0">
                <a:solidFill>
                  <a:srgbClr val="1B2A35"/>
                </a:solidFill>
                <a:latin typeface="Calibri" pitchFamily="34" charset="0"/>
                <a:ea typeface="Calibri" pitchFamily="34" charset="-122"/>
                <a:cs typeface="Calibri" pitchFamily="34" charset="-120"/>
              </a:rPr>
              <a:t>Training, UAT, GATE 2 (month 10)</a:t>
            </a:r>
            <a:endParaRPr lang="en-US" sz="1200" dirty="0"/>
          </a:p>
        </p:txBody>
      </p:sp>
      <p:sp>
        <p:nvSpPr>
          <p:cNvPr id="30" name="Shape 28"/>
          <p:cNvSpPr/>
          <p:nvPr/>
        </p:nvSpPr>
        <p:spPr>
          <a:xfrm>
            <a:off x="6912864" y="3941064"/>
            <a:ext cx="1280160" cy="219456"/>
          </a:xfrm>
          <a:prstGeom prst="roundRect">
            <a:avLst>
              <a:gd name="adj" fmla="val 20833"/>
            </a:avLst>
          </a:prstGeom>
          <a:solidFill>
            <a:srgbClr val="E9A23B"/>
          </a:solidFill>
          <a:ln w="12700">
            <a:solidFill>
              <a:srgbClr val="E9A23B"/>
            </a:solidFill>
            <a:prstDash val="solid"/>
          </a:ln>
        </p:spPr>
      </p:sp>
      <p:sp>
        <p:nvSpPr>
          <p:cNvPr id="31" name="Text 29"/>
          <p:cNvSpPr txBox="1"/>
          <p:nvPr/>
        </p:nvSpPr>
        <p:spPr>
          <a:xfrm>
            <a:off x="457200" y="4233672"/>
            <a:ext cx="2834640" cy="292608"/>
          </a:xfrm>
          <a:prstGeom prst="rect">
            <a:avLst/>
          </a:prstGeom>
          <a:noFill/>
          <a:ln/>
        </p:spPr>
        <p:txBody>
          <a:bodyPr wrap="square" lIns="0" tIns="0" rIns="0" bIns="0" rtlCol="0" anchor="ctr"/>
          <a:lstStyle/>
          <a:p>
            <a:pPr indent="0" marL="0">
              <a:buNone/>
            </a:pPr>
            <a:r>
              <a:rPr lang="en-US" sz="1200" dirty="0">
                <a:solidFill>
                  <a:srgbClr val="1B2A35"/>
                </a:solidFill>
                <a:latin typeface="Calibri" pitchFamily="34" charset="0"/>
                <a:ea typeface="Calibri" pitchFamily="34" charset="-122"/>
                <a:cs typeface="Calibri" pitchFamily="34" charset="-120"/>
              </a:rPr>
              <a:t>Cutover: Fin/Proc, Plant B, Plant A</a:t>
            </a:r>
            <a:endParaRPr lang="en-US" sz="1200" dirty="0"/>
          </a:p>
        </p:txBody>
      </p:sp>
      <p:sp>
        <p:nvSpPr>
          <p:cNvPr id="32" name="Shape 30"/>
          <p:cNvSpPr/>
          <p:nvPr/>
        </p:nvSpPr>
        <p:spPr>
          <a:xfrm>
            <a:off x="7351776" y="4270248"/>
            <a:ext cx="1280160" cy="219456"/>
          </a:xfrm>
          <a:prstGeom prst="roundRect">
            <a:avLst>
              <a:gd name="adj" fmla="val 20833"/>
            </a:avLst>
          </a:prstGeom>
          <a:solidFill>
            <a:srgbClr val="E9A23B"/>
          </a:solidFill>
          <a:ln w="12700">
            <a:solidFill>
              <a:srgbClr val="E9A23B"/>
            </a:solidFill>
            <a:prstDash val="solid"/>
          </a:ln>
        </p:spPr>
      </p:sp>
      <p:sp>
        <p:nvSpPr>
          <p:cNvPr id="33" name="Text 31"/>
          <p:cNvSpPr txBox="1"/>
          <p:nvPr/>
        </p:nvSpPr>
        <p:spPr>
          <a:xfrm>
            <a:off x="457200" y="4572000"/>
            <a:ext cx="8229600" cy="274320"/>
          </a:xfrm>
          <a:prstGeom prst="rect">
            <a:avLst/>
          </a:prstGeom>
          <a:noFill/>
          <a:ln/>
        </p:spPr>
        <p:txBody>
          <a:bodyPr wrap="square" lIns="0" tIns="0" rIns="0" bIns="0" rtlCol="0" anchor="ctr"/>
          <a:lstStyle/>
          <a:p>
            <a:pPr indent="0" marL="0">
              <a:buNone/>
            </a:pPr>
            <a:r>
              <a:rPr lang="en-US" sz="1100" dirty="0">
                <a:solidFill>
                  <a:srgbClr val="6B7A86"/>
                </a:solidFill>
                <a:latin typeface="Calibri" pitchFamily="34" charset="0"/>
                <a:ea typeface="Calibri" pitchFamily="34" charset="-122"/>
                <a:cs typeface="Calibri" pitchFamily="34" charset="-120"/>
              </a:rPr>
              <a:t>Teal = committed foundations. Amber = ERP phase, released only if Gate 1 passes. Grey = enabling. Red = decision gate.</a:t>
            </a:r>
            <a:endParaRPr lang="en-US" sz="1100" dirty="0"/>
          </a:p>
        </p:txBody>
      </p:sp>
      <p:sp>
        <p:nvSpPr>
          <p:cNvPr id="25"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A86"/>
                </a:solidFill>
                <a:latin typeface="Calibri"/>
                <a:ea typeface="Calibri"/>
                <a:cs typeface="Calibri"/>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6858000" cy="0"/>
          </a:xfrm>
          <a:prstGeom prst="rect">
            <a:avLst/>
          </a:prstGeom>
          <a:noFill/>
          <a:ln/>
        </p:spPr>
        <p:txBody>
          <a:bodyPr wrap="square" rtlCol="0"/>
          <a:lstStyle/>
          <a:p>
            <a:pPr indent="0" marL="0">
              <a:buNone/>
            </a:pPr>
            <a:r>
              <a:rPr lang="en-US" dirty="0"/>
              <a:t>Protecting production and people: wave cutover, capped training, honest readiness data</a:t>
            </a:r>
            <a:endParaRPr lang="en-US" dirty="0"/>
          </a:p>
        </p:txBody>
      </p:sp>
      <p:sp>
        <p:nvSpPr>
          <p:cNvPr id="3" name="Text 1"/>
          <p:cNvSpPr txBox="1"/>
          <p:nvPr/>
        </p:nvSpPr>
        <p:spPr>
          <a:xfrm>
            <a:off x="457200" y="1280160"/>
            <a:ext cx="4114800" cy="3291840"/>
          </a:xfrm>
          <a:prstGeom prst="rect">
            <a:avLst/>
          </a:prstGeom>
          <a:noFill/>
          <a:ln/>
        </p:spPr>
        <p:txBody>
          <a:bodyPr wrap="square" lIns="0" tIns="0" rIns="0" bIns="0" rtlCol="0" anchor="t"/>
          <a:lstStyle/>
          <a:p>
            <a:pPr indent="0" marL="0">
              <a:spcAft>
                <a:spcPts val="700"/>
              </a:spcAft>
              <a:buNone/>
            </a:pPr>
            <a:r>
              <a:rPr lang="en-US" sz="1600" b="1" dirty="0">
                <a:solidFill>
                  <a:srgbClr val="1F3A4D"/>
                </a:solidFill>
                <a:latin typeface="Calibri" pitchFamily="34" charset="0"/>
                <a:ea typeface="Calibri" pitchFamily="34" charset="-122"/>
                <a:cs typeface="Calibri" pitchFamily="34" charset="-120"/>
              </a:rPr>
              <a:t>Production continuity</a:t>
            </a:r>
            <a:endParaRPr lang="en-US" sz="1400" dirty="0"/>
          </a:p>
          <a:p>
            <a:pPr marL="342900" indent="-342900">
              <a:spcAft>
                <a:spcPts val="700"/>
              </a:spcAft>
              <a:buSzPct val="100000"/>
              <a:buChar char="•"/>
            </a:pPr>
            <a:r>
              <a:rPr lang="en-US" sz="1400" dirty="0">
                <a:solidFill>
                  <a:srgbClr val="1B2A35"/>
                </a:solidFill>
                <a:latin typeface="Calibri" pitchFamily="34" charset="0"/>
                <a:ea typeface="Calibri" pitchFamily="34" charset="-122"/>
                <a:cs typeface="Calibri" pitchFamily="34" charset="-120"/>
              </a:rPr>
              <a:t>Plant B first (worst accuracy 83%, lower customer risk), Plant A last</a:t>
            </a:r>
            <a:endParaRPr lang="en-US" sz="1400" dirty="0"/>
          </a:p>
          <a:p>
            <a:pPr marL="342900" indent="-342900">
              <a:spcAft>
                <a:spcPts val="700"/>
              </a:spcAft>
              <a:buSzPct val="100000"/>
              <a:buChar char="•"/>
            </a:pPr>
            <a:r>
              <a:rPr lang="en-US" sz="1400" dirty="0">
                <a:solidFill>
                  <a:srgbClr val="1B2A35"/>
                </a:solidFill>
                <a:latin typeface="Calibri" pitchFamily="34" charset="0"/>
                <a:ea typeface="Calibri" pitchFamily="34" charset="-122"/>
                <a:cs typeface="Calibri" pitchFamily="34" charset="-120"/>
              </a:rPr>
              <a:t>Three trial loads; go only at &gt;= 99.5% reconciliation</a:t>
            </a:r>
            <a:endParaRPr lang="en-US" sz="1400" dirty="0"/>
          </a:p>
          <a:p>
            <a:pPr marL="342900" indent="-342900">
              <a:spcAft>
                <a:spcPts val="700"/>
              </a:spcAft>
              <a:buSzPct val="100000"/>
              <a:buChar char="•"/>
            </a:pPr>
            <a:r>
              <a:rPr lang="en-US" sz="1400" dirty="0">
                <a:solidFill>
                  <a:srgbClr val="1B2A35"/>
                </a:solidFill>
                <a:latin typeface="Calibri" pitchFamily="34" charset="0"/>
                <a:ea typeface="Calibri" pitchFamily="34" charset="-122"/>
                <a:cs typeface="Calibri" pitchFamily="34" charset="-120"/>
              </a:rPr>
              <a:t>Four-week parallel run; weekend cutover; rollback plan</a:t>
            </a:r>
            <a:endParaRPr lang="en-US" sz="1400" dirty="0"/>
          </a:p>
          <a:p>
            <a:pPr marL="342900" indent="-342900">
              <a:spcAft>
                <a:spcPts val="700"/>
              </a:spcAft>
              <a:buSzPct val="100000"/>
              <a:buChar char="•"/>
            </a:pPr>
            <a:r>
              <a:rPr lang="en-US" sz="1400" dirty="0">
                <a:solidFill>
                  <a:srgbClr val="1B2A35"/>
                </a:solidFill>
                <a:latin typeface="Calibri" pitchFamily="34" charset="0"/>
                <a:ea typeface="Calibri" pitchFamily="34" charset="-122"/>
                <a:cs typeface="Calibri" pitchFamily="34" charset="-120"/>
              </a:rPr>
              <a:t>Training capped at 4 hours per person per week; 16 super-users backfilled</a:t>
            </a:r>
            <a:endParaRPr lang="en-US" sz="1400" dirty="0"/>
          </a:p>
          <a:p>
            <a:pPr marL="342900" indent="-342900">
              <a:spcAft>
                <a:spcPts val="700"/>
              </a:spcAft>
              <a:buSzPct val="100000"/>
              <a:buChar char="•"/>
            </a:pPr>
            <a:r>
              <a:rPr lang="en-US" sz="1400" dirty="0">
                <a:solidFill>
                  <a:srgbClr val="1B2A35"/>
                </a:solidFill>
                <a:latin typeface="Calibri" pitchFamily="34" charset="0"/>
                <a:ea typeface="Calibri" pitchFamily="34" charset="-122"/>
                <a:cs typeface="Calibri" pitchFamily="34" charset="-120"/>
              </a:rPr>
              <a:t>Cyber: MFA, immutable backups, vendor ISO 27001 / SOC 2 evidence</a:t>
            </a:r>
            <a:endParaRPr lang="en-US" sz="1400" dirty="0"/>
          </a:p>
        </p:txBody>
      </p:sp>
      <p:graphicFrame>
        <p:nvGraphicFramePr>
          <p:cNvPr id="4" name="Chart 0" descr=""/>
          <p:cNvGraphicFramePr/>
          <p:nvPr/>
        </p:nvGraphicFramePr>
        <p:xfrm>
          <a:off x="4754880" y="1234440"/>
          <a:ext cx="4023360" cy="2743200"/>
        </p:xfrm>
        <a:graphic xmlns:a="http://schemas.openxmlformats.org/drawingml/2006/main">
          <a:graphicData uri="http://schemas.openxmlformats.org/drawingml/2006/chart">
            <c:chart xmlns:c="http://schemas.openxmlformats.org/drawingml/2006/chart" r:id="rId1"/>
          </a:graphicData>
        </a:graphic>
      </p:graphicFrame>
      <p:sp>
        <p:nvSpPr>
          <p:cNvPr id="5" name="Text 2"/>
          <p:cNvSpPr txBox="1"/>
          <p:nvPr/>
        </p:nvSpPr>
        <p:spPr>
          <a:xfrm>
            <a:off x="4754880" y="4023360"/>
            <a:ext cx="3931920" cy="731520"/>
          </a:xfrm>
          <a:prstGeom prst="rect">
            <a:avLst/>
          </a:prstGeom>
          <a:noFill/>
          <a:ln/>
        </p:spPr>
        <p:txBody>
          <a:bodyPr wrap="square" lIns="0" tIns="0" rIns="0" bIns="0" rtlCol="0" anchor="t"/>
          <a:lstStyle/>
          <a:p>
            <a:pPr indent="0" marL="0">
              <a:buNone/>
            </a:pPr>
            <a:r>
              <a:rPr lang="en-US" sz="1200" dirty="0">
                <a:solidFill>
                  <a:srgbClr val="6B7A86"/>
                </a:solidFill>
                <a:latin typeface="Calibri" pitchFamily="34" charset="0"/>
                <a:ea typeface="Calibri" pitchFamily="34" charset="-122"/>
                <a:cs typeface="Calibri" pitchFamily="34" charset="-120"/>
              </a:rPr>
              <a:t>Survey: 120 of 185 staff, method unclear. Worst-case floor for the 78% result is 51% of all staff. Re-run a stratified pulse survey by function and shift before designing training.</a:t>
            </a:r>
            <a:endParaRPr lang="en-US" sz="1200" dirty="0"/>
          </a:p>
        </p:txBody>
      </p:sp>
      <p:sp>
        <p:nvSpPr>
          <p:cNvPr id="25"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A86"/>
                </a:solidFill>
                <a:latin typeface="Calibri"/>
                <a:ea typeface="Calibri"/>
                <a:cs typeface="Calibri"/>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6858000" cy="0"/>
          </a:xfrm>
          <a:prstGeom prst="rect">
            <a:avLst/>
          </a:prstGeom>
          <a:noFill/>
          <a:ln/>
        </p:spPr>
        <p:txBody>
          <a:bodyPr wrap="square" rtlCol="0"/>
          <a:lstStyle/>
          <a:p>
            <a:pPr indent="0" marL="0">
              <a:buNone/>
            </a:pPr>
            <a:r>
              <a:rPr lang="en-US" dirty="0"/>
              <a:t>Top risks are data, benefits and adoption; each has a named owner and trigger</a:t>
            </a:r>
            <a:endParaRPr lang="en-US"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8229600" cy="914400"/>
        </p:xfrm>
        <a:graphic>
          <a:graphicData uri="http://schemas.openxmlformats.org/drawingml/2006/table">
            <a:tbl>
              <a:tblPr/>
              <a:tblGrid>
                <a:gridCol w="2926080"/>
                <a:gridCol w="4206240"/>
                <a:gridCol w="1097280"/>
              </a:tblGrid>
              <a:tr h="457200">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Risk</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solidFill>
                      <a:srgbClr val="1F3A4D"/>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Mitigation</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solidFill>
                      <a:srgbClr val="1F3A4D"/>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Owner</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solidFill>
                      <a:srgbClr val="1F3A4D"/>
                    </a:solidFill>
                  </a:tcPr>
                </a:tc>
              </a:tr>
              <a:tr h="457200">
                <a:tc>
                  <a:txBody>
                    <a:bodyPr/>
                    <a:lstStyle/>
                    <a:p>
                      <a:pPr algn="l" indent="0" marL="0">
                        <a:buNone/>
                      </a:pPr>
                      <a:r>
                        <a:rPr lang="en-US" sz="1300" dirty="0">
                          <a:solidFill>
                            <a:srgbClr val="1B2A35"/>
                          </a:solidFill>
                          <a:latin typeface="Calibri" pitchFamily="34" charset="0"/>
                          <a:ea typeface="Calibri" pitchFamily="34" charset="-122"/>
                          <a:cs typeface="Calibri" pitchFamily="34" charset="-120"/>
                        </a:rPr>
                        <a:t>Master data duplicates migrate into ERP</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l" indent="0" marL="0">
                        <a:buNone/>
                      </a:pPr>
                      <a:r>
                        <a:rPr lang="en-US" sz="1300" dirty="0">
                          <a:solidFill>
                            <a:srgbClr val="1B2A35"/>
                          </a:solidFill>
                          <a:latin typeface="Calibri" pitchFamily="34" charset="0"/>
                          <a:ea typeface="Calibri" pitchFamily="34" charset="-122"/>
                          <a:cs typeface="Calibri" pitchFamily="34" charset="-120"/>
                        </a:rPr>
                        <a:t>Clean-up before migration; &lt;2% duplicates at Gate 1</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ctr" indent="0" marL="0">
                        <a:buNone/>
                      </a:pPr>
                      <a:r>
                        <a:rPr lang="en-US" sz="1300" dirty="0">
                          <a:solidFill>
                            <a:srgbClr val="1B2A35"/>
                          </a:solidFill>
                          <a:latin typeface="Calibri" pitchFamily="34" charset="0"/>
                          <a:ea typeface="Calibri" pitchFamily="34" charset="-122"/>
                          <a:cs typeface="Calibri" pitchFamily="34" charset="-120"/>
                        </a:rPr>
                        <a:t>IT Mgr</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r>
              <a:tr h="457200">
                <a:tc>
                  <a:txBody>
                    <a:bodyPr/>
                    <a:lstStyle/>
                    <a:p>
                      <a:pPr algn="l" indent="0" marL="0">
                        <a:buNone/>
                      </a:pPr>
                      <a:r>
                        <a:rPr lang="en-US" sz="1300" dirty="0">
                          <a:solidFill>
                            <a:srgbClr val="1B2A35"/>
                          </a:solidFill>
                          <a:latin typeface="Calibri" pitchFamily="34" charset="0"/>
                          <a:ea typeface="Calibri" pitchFamily="34" charset="-122"/>
                          <a:cs typeface="Calibri" pitchFamily="34" charset="-120"/>
                        </a:rPr>
                        <a:t>Benefits do not materialise</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l" indent="0" marL="0">
                        <a:buNone/>
                      </a:pPr>
                      <a:r>
                        <a:rPr lang="en-US" sz="1300" dirty="0">
                          <a:solidFill>
                            <a:srgbClr val="1B2A35"/>
                          </a:solidFill>
                          <a:latin typeface="Calibri" pitchFamily="34" charset="0"/>
                          <a:ea typeface="Calibri" pitchFamily="34" charset="-122"/>
                          <a:cs typeface="Calibri" pitchFamily="34" charset="-120"/>
                        </a:rPr>
                        <a:t>Time study, benefit owners, Gate 1 refresh of model</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ctr" indent="0" marL="0">
                        <a:buNone/>
                      </a:pPr>
                      <a:r>
                        <a:rPr lang="en-US" sz="1300" dirty="0">
                          <a:solidFill>
                            <a:srgbClr val="1B2A35"/>
                          </a:solidFill>
                          <a:latin typeface="Calibri" pitchFamily="34" charset="0"/>
                          <a:ea typeface="Calibri" pitchFamily="34" charset="-122"/>
                          <a:cs typeface="Calibri" pitchFamily="34" charset="-120"/>
                        </a:rPr>
                        <a:t>CFO</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r>
              <a:tr h="457200">
                <a:tc>
                  <a:txBody>
                    <a:bodyPr/>
                    <a:lstStyle/>
                    <a:p>
                      <a:pPr algn="l" indent="0" marL="0">
                        <a:buNone/>
                      </a:pPr>
                      <a:r>
                        <a:rPr lang="en-US" sz="1300" dirty="0">
                          <a:solidFill>
                            <a:srgbClr val="1B2A35"/>
                          </a:solidFill>
                          <a:latin typeface="Calibri" pitchFamily="34" charset="0"/>
                          <a:ea typeface="Calibri" pitchFamily="34" charset="-122"/>
                          <a:cs typeface="Calibri" pitchFamily="34" charset="-120"/>
                        </a:rPr>
                        <a:t>Cost overrun beyond estimates</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l" indent="0" marL="0">
                        <a:buNone/>
                      </a:pPr>
                      <a:r>
                        <a:rPr lang="en-US" sz="1300" dirty="0">
                          <a:solidFill>
                            <a:srgbClr val="1B2A35"/>
                          </a:solidFill>
                          <a:latin typeface="Calibri" pitchFamily="34" charset="0"/>
                          <a:ea typeface="Calibri" pitchFamily="34" charset="-122"/>
                          <a:cs typeface="Calibri" pitchFamily="34" charset="-120"/>
                        </a:rPr>
                        <a:t>Fixed price, 15% holdback, RM 1.2m ceiling</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ctr" indent="0" marL="0">
                        <a:buNone/>
                      </a:pPr>
                      <a:r>
                        <a:rPr lang="en-US" sz="1300" dirty="0">
                          <a:solidFill>
                            <a:srgbClr val="1B2A35"/>
                          </a:solidFill>
                          <a:latin typeface="Calibri" pitchFamily="34" charset="0"/>
                          <a:ea typeface="Calibri" pitchFamily="34" charset="-122"/>
                          <a:cs typeface="Calibri" pitchFamily="34" charset="-120"/>
                        </a:rPr>
                        <a:t>CFO</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r>
              <a:tr h="457200">
                <a:tc>
                  <a:txBody>
                    <a:bodyPr/>
                    <a:lstStyle/>
                    <a:p>
                      <a:pPr algn="l" indent="0" marL="0">
                        <a:buNone/>
                      </a:pPr>
                      <a:r>
                        <a:rPr lang="en-US" sz="1300" dirty="0">
                          <a:solidFill>
                            <a:srgbClr val="1B2A35"/>
                          </a:solidFill>
                          <a:latin typeface="Calibri" pitchFamily="34" charset="0"/>
                          <a:ea typeface="Calibri" pitchFamily="34" charset="-122"/>
                          <a:cs typeface="Calibri" pitchFamily="34" charset="-120"/>
                        </a:rPr>
                        <a:t>Cutover disrupts production</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l" indent="0" marL="0">
                        <a:buNone/>
                      </a:pPr>
                      <a:r>
                        <a:rPr lang="en-US" sz="1300" dirty="0">
                          <a:solidFill>
                            <a:srgbClr val="1B2A35"/>
                          </a:solidFill>
                          <a:latin typeface="Calibri" pitchFamily="34" charset="0"/>
                          <a:ea typeface="Calibri" pitchFamily="34" charset="-122"/>
                          <a:cs typeface="Calibri" pitchFamily="34" charset="-120"/>
                        </a:rPr>
                        <a:t>Plant-by-plant waves, parallel run, rollback</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ctr" indent="0" marL="0">
                        <a:buNone/>
                      </a:pPr>
                      <a:r>
                        <a:rPr lang="en-US" sz="1300" dirty="0">
                          <a:solidFill>
                            <a:srgbClr val="1B2A35"/>
                          </a:solidFill>
                          <a:latin typeface="Calibri" pitchFamily="34" charset="0"/>
                          <a:ea typeface="Calibri" pitchFamily="34" charset="-122"/>
                          <a:cs typeface="Calibri" pitchFamily="34" charset="-120"/>
                        </a:rPr>
                        <a:t>COO</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r>
              <a:tr h="457200">
                <a:tc>
                  <a:txBody>
                    <a:bodyPr/>
                    <a:lstStyle/>
                    <a:p>
                      <a:pPr algn="l" indent="0" marL="0">
                        <a:buNone/>
                      </a:pPr>
                      <a:r>
                        <a:rPr lang="en-US" sz="1300" dirty="0">
                          <a:solidFill>
                            <a:srgbClr val="1B2A35"/>
                          </a:solidFill>
                          <a:latin typeface="Calibri" pitchFamily="34" charset="0"/>
                          <a:ea typeface="Calibri" pitchFamily="34" charset="-122"/>
                          <a:cs typeface="Calibri" pitchFamily="34" charset="-120"/>
                        </a:rPr>
                        <a:t>Employees resist or cannot adopt</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l" indent="0" marL="0">
                        <a:buNone/>
                      </a:pPr>
                      <a:r>
                        <a:rPr lang="en-US" sz="1300" dirty="0">
                          <a:solidFill>
                            <a:srgbClr val="1B2A35"/>
                          </a:solidFill>
                          <a:latin typeface="Calibri" pitchFamily="34" charset="0"/>
                          <a:ea typeface="Calibri" pitchFamily="34" charset="-122"/>
                          <a:cs typeface="Calibri" pitchFamily="34" charset="-120"/>
                        </a:rPr>
                        <a:t>No-redundancy statement, super-users, capped training</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ctr" indent="0" marL="0">
                        <a:buNone/>
                      </a:pPr>
                      <a:r>
                        <a:rPr lang="en-US" sz="1300" dirty="0">
                          <a:solidFill>
                            <a:srgbClr val="1B2A35"/>
                          </a:solidFill>
                          <a:latin typeface="Calibri" pitchFamily="34" charset="0"/>
                          <a:ea typeface="Calibri" pitchFamily="34" charset="-122"/>
                          <a:cs typeface="Calibri" pitchFamily="34" charset="-120"/>
                        </a:rPr>
                        <a:t>HR Mgr</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r>
              <a:tr h="457200">
                <a:tc>
                  <a:txBody>
                    <a:bodyPr/>
                    <a:lstStyle/>
                    <a:p>
                      <a:pPr algn="l" indent="0" marL="0">
                        <a:buNone/>
                      </a:pPr>
                      <a:r>
                        <a:rPr lang="en-US" sz="1300" dirty="0">
                          <a:solidFill>
                            <a:srgbClr val="1B2A35"/>
                          </a:solidFill>
                          <a:latin typeface="Calibri" pitchFamily="34" charset="0"/>
                          <a:ea typeface="Calibri" pitchFamily="34" charset="-122"/>
                          <a:cs typeface="Calibri" pitchFamily="34" charset="-120"/>
                        </a:rPr>
                        <a:t>Stockouts rise as stock is cut</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l" indent="0" marL="0">
                        <a:buNone/>
                      </a:pPr>
                      <a:r>
                        <a:rPr lang="en-US" sz="1300" dirty="0">
                          <a:solidFill>
                            <a:srgbClr val="1B2A35"/>
                          </a:solidFill>
                          <a:latin typeface="Calibri" pitchFamily="34" charset="0"/>
                          <a:ea typeface="Calibri" pitchFamily="34" charset="-122"/>
                          <a:cs typeface="Calibri" pitchFamily="34" charset="-120"/>
                        </a:rPr>
                        <a:t>ABC-XYZ cuts, protect A-items, stop-rule at 45/month</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c>
                  <a:txBody>
                    <a:bodyPr/>
                    <a:lstStyle/>
                    <a:p>
                      <a:pPr algn="ctr" indent="0" marL="0">
                        <a:buNone/>
                      </a:pPr>
                      <a:r>
                        <a:rPr lang="en-US" sz="1300" dirty="0">
                          <a:solidFill>
                            <a:srgbClr val="1B2A35"/>
                          </a:solidFill>
                          <a:latin typeface="Calibri" pitchFamily="34" charset="0"/>
                          <a:ea typeface="Calibri" pitchFamily="34" charset="-122"/>
                          <a:cs typeface="Calibri" pitchFamily="34" charset="-120"/>
                        </a:rPr>
                        <a:t>Whse Mgr</a:t>
                      </a:r>
                      <a:endParaRPr lang="en-US" sz="1300" dirty="0">
                        <a:latin typeface="Calibri" charset="0"/>
                        <a:ea typeface="Calibri" charset="0"/>
                        <a:cs typeface="Calibri" charset="0"/>
                      </a:endParaRPr>
                    </a:p>
                  </a:txBody>
                  <a:tcPr marL="91440" marR="91440" marT="45720" marB="45720">
                    <a:lnL w="12700" cap="flat" cmpd="sng" algn="ctr">
                      <a:solidFill>
                        <a:srgbClr val="D5DDE3"/>
                      </a:solidFill>
                      <a:prstDash val="solid"/>
                      <a:round/>
                      <a:headEnd type="none" w="med" len="med"/>
                      <a:tailEnd type="none" w="med" len="med"/>
                    </a:lnL>
                    <a:lnR w="12700" cap="flat" cmpd="sng" algn="ctr">
                      <a:solidFill>
                        <a:srgbClr val="D5DDE3"/>
                      </a:solidFill>
                      <a:prstDash val="solid"/>
                      <a:round/>
                      <a:headEnd type="none" w="med" len="med"/>
                      <a:tailEnd type="none" w="med" len="med"/>
                    </a:lnR>
                    <a:lnT w="12700" cap="flat" cmpd="sng" algn="ctr">
                      <a:solidFill>
                        <a:srgbClr val="D5DDE3"/>
                      </a:solidFill>
                      <a:prstDash val="solid"/>
                      <a:round/>
                      <a:headEnd type="none" w="med" len="med"/>
                      <a:tailEnd type="none" w="med" len="med"/>
                    </a:lnT>
                    <a:lnB w="12700" cap="flat" cmpd="sng" algn="ctr">
                      <a:solidFill>
                        <a:srgbClr val="D5DDE3"/>
                      </a:solidFill>
                      <a:prstDash val="solid"/>
                      <a:round/>
                      <a:headEnd type="none" w="med" len="med"/>
                      <a:tailEnd type="none" w="med" len="med"/>
                    </a:lnB>
                  </a:tcPr>
                </a:tc>
              </a:tr>
            </a:tbl>
          </a:graphicData>
        </a:graphic>
      </p:graphicFrame>
      <p:sp>
        <p:nvSpPr>
          <p:cNvPr id="4" name="Text 1"/>
          <p:cNvSpPr txBox="1"/>
          <p:nvPr/>
        </p:nvSpPr>
        <p:spPr>
          <a:xfrm>
            <a:off x="457200" y="4343400"/>
            <a:ext cx="8229600" cy="365760"/>
          </a:xfrm>
          <a:prstGeom prst="rect">
            <a:avLst/>
          </a:prstGeom>
          <a:noFill/>
          <a:ln/>
        </p:spPr>
        <p:txBody>
          <a:bodyPr wrap="square" lIns="0" tIns="0" rIns="0" bIns="0" rtlCol="0" anchor="ctr"/>
          <a:lstStyle/>
          <a:p>
            <a:pPr indent="0" marL="0">
              <a:buNone/>
            </a:pPr>
            <a:r>
              <a:rPr lang="en-US" sz="1200" dirty="0">
                <a:solidFill>
                  <a:srgbClr val="6B7A86"/>
                </a:solidFill>
                <a:latin typeface="Calibri" pitchFamily="34" charset="0"/>
                <a:ea typeface="Calibri" pitchFamily="34" charset="-122"/>
                <a:cs typeface="Calibri" pitchFamily="34" charset="-120"/>
              </a:rPr>
              <a:t>Full register: 20 risks, 8 High inherent, average score falling from 13.1 to 6.6 after mitigation (07_Risk_Register.xlsx).</a:t>
            </a:r>
            <a:endParaRPr lang="en-US" sz="1200" dirty="0"/>
          </a:p>
        </p:txBody>
      </p:sp>
      <p:sp>
        <p:nvSpPr>
          <p:cNvPr id="25"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A86"/>
                </a:solidFill>
                <a:latin typeface="Calibri"/>
                <a:ea typeface="Calibri"/>
                <a:cs typeface="Calibri"/>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640080" y="457200"/>
            <a:ext cx="786384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Decisions requested today</a:t>
            </a:r>
            <a:endParaRPr lang="en-US" sz="3400" dirty="0"/>
          </a:p>
        </p:txBody>
      </p:sp>
      <p:sp>
        <p:nvSpPr>
          <p:cNvPr id="3" name="Text 1"/>
          <p:cNvSpPr txBox="1"/>
          <p:nvPr/>
        </p:nvSpPr>
        <p:spPr>
          <a:xfrm>
            <a:off x="640080" y="1371600"/>
            <a:ext cx="7863840" cy="2926080"/>
          </a:xfrm>
          <a:prstGeom prst="rect">
            <a:avLst/>
          </a:prstGeom>
          <a:noFill/>
          <a:ln/>
        </p:spPr>
        <p:txBody>
          <a:bodyPr wrap="square" lIns="0" tIns="0" rIns="0" bIns="0" rtlCol="0" anchor="t"/>
          <a:lstStyle/>
          <a:p>
            <a:pPr indent="0" marL="0">
              <a:spcAft>
                <a:spcPts val="1400"/>
              </a:spcAft>
              <a:buNone/>
            </a:pPr>
            <a:r>
              <a:rPr lang="en-US" sz="1800" dirty="0">
                <a:solidFill>
                  <a:srgbClr val="FFFFFF"/>
                </a:solidFill>
                <a:latin typeface="Calibri" pitchFamily="34" charset="0"/>
                <a:ea typeface="Calibri" pitchFamily="34" charset="-122"/>
                <a:cs typeface="Calibri" pitchFamily="34" charset="-120"/>
              </a:rPr>
              <a:t>1. Approve Phase 1 (Option A+): RM 0.27m base, ceiling RM 0.30m</a:t>
            </a:r>
            <a:endParaRPr lang="en-US" sz="1800" dirty="0"/>
          </a:p>
          <a:p>
            <a:pPr indent="0" marL="0">
              <a:spcAft>
                <a:spcPts val="1400"/>
              </a:spcAft>
              <a:buNone/>
            </a:pPr>
            <a:r>
              <a:rPr lang="en-US" sz="1800" dirty="0">
                <a:solidFill>
                  <a:srgbClr val="FFFFFF"/>
                </a:solidFill>
                <a:latin typeface="Calibri" pitchFamily="34" charset="0"/>
                <a:ea typeface="Calibri" pitchFamily="34" charset="-122"/>
                <a:cs typeface="Calibri" pitchFamily="34" charset="-120"/>
              </a:rPr>
              <a:t>2. Pre-authorise an ERP envelope of up to RM 1.2m, released by the steering committee only if every Gate 1 criterion is met in month 4</a:t>
            </a:r>
            <a:endParaRPr lang="en-US" sz="1800" dirty="0"/>
          </a:p>
          <a:p>
            <a:pPr indent="0" marL="0">
              <a:spcAft>
                <a:spcPts val="1400"/>
              </a:spcAft>
              <a:buNone/>
            </a:pPr>
            <a:r>
              <a:rPr lang="en-US" sz="1800" dirty="0">
                <a:solidFill>
                  <a:srgbClr val="FFFFFF"/>
                </a:solidFill>
                <a:latin typeface="Calibri" pitchFamily="34" charset="0"/>
                <a:ea typeface="Calibri" pitchFamily="34" charset="-122"/>
                <a:cs typeface="Calibri" pitchFamily="34" charset="-120"/>
              </a:rPr>
              <a:t>3. Reject Option C; revisit analytics at Gate 3 (month 15+) on 12 months of clean data</a:t>
            </a:r>
            <a:endParaRPr lang="en-US" sz="1800" dirty="0"/>
          </a:p>
          <a:p>
            <a:pPr indent="0" marL="0">
              <a:spcAft>
                <a:spcPts val="1400"/>
              </a:spcAft>
              <a:buNone/>
            </a:pPr>
            <a:r>
              <a:rPr lang="en-US" sz="1800" dirty="0">
                <a:solidFill>
                  <a:srgbClr val="FFFFFF"/>
                </a:solidFill>
                <a:latin typeface="Calibri" pitchFamily="34" charset="0"/>
                <a:ea typeface="Calibri" pitchFamily="34" charset="-122"/>
                <a:cs typeface="Calibri" pitchFamily="34" charset="-120"/>
              </a:rPr>
              <a:t>4. Fund an ERP partner PMO, key-user backfill and one ERP administrator</a:t>
            </a:r>
            <a:endParaRPr lang="en-US" sz="1800" dirty="0"/>
          </a:p>
          <a:p>
            <a:pPr indent="0" marL="0">
              <a:spcAft>
                <a:spcPts val="1400"/>
              </a:spcAft>
              <a:buNone/>
            </a:pPr>
            <a:r>
              <a:rPr lang="en-US" sz="1800" dirty="0">
                <a:solidFill>
                  <a:srgbClr val="FFFFFF"/>
                </a:solidFill>
                <a:latin typeface="Calibri" pitchFamily="34" charset="0"/>
                <a:ea typeface="Calibri" pitchFamily="34" charset="-122"/>
                <a:cs typeface="Calibri" pitchFamily="34" charset="-120"/>
              </a:rPr>
              <a:t>5. Commission the time study and vendor RFP in the first 30 days</a:t>
            </a:r>
            <a:endParaRPr lang="en-US" sz="1800" dirty="0"/>
          </a:p>
        </p:txBody>
      </p:sp>
    </p:spTree>
  </p:cSld>
  <p:clrMapOvr>
    <a:masterClrMapping/>
  </p:clrMapOvr>
</p:sld>
</file>

<file path=ppt/theme/theme1.xml><?xml version="1.0" encoding="utf-8"?>
<a:theme xmlns:a="http://schemas.openxmlformats.org/drawingml/2006/main" name="Meridian Board">
  <a:themeElements>
    <a:clrScheme name="Meridian Board">
      <a:dk1>
        <a:srgbClr val="1B2A35"/>
      </a:dk1>
      <a:lt1>
        <a:srgbClr val="FFFFFF"/>
      </a:lt1>
      <a:dk2>
        <a:srgbClr val="1F3A4D"/>
      </a:dk2>
      <a:lt2>
        <a:srgbClr val="E8EEF2"/>
      </a:lt2>
      <a:accent1>
        <a:srgbClr val="1F3A4D"/>
      </a:accent1>
      <a:accent2>
        <a:srgbClr val="2A9D8F"/>
      </a:accent2>
      <a:accent3>
        <a:srgbClr val="E9A23B"/>
      </a:accent3>
      <a:accent4>
        <a:srgbClr val="C8553D"/>
      </a:accent4>
      <a:accent5>
        <a:srgbClr val="6B7A86"/>
      </a:accent5>
      <a:accent6>
        <a:srgbClr val="8E6C8A"/>
      </a:accent6>
      <a:hlink>
        <a:srgbClr val="2A9D8F"/>
      </a:hlink>
      <a:folHlink>
        <a:srgbClr val="6B7A86"/>
      </a:folHlink>
    </a:clrScheme>
    <a:fontScheme name="Meridian Board">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Meridian ERP Investment Decision</dc:title>
  <dc:subject>PptxGenJS Presentation</dc:subject>
  <dc:creator>PptxGenJS</dc:creator>
  <cp:lastModifiedBy>PptxGenJS</cp:lastModifiedBy>
  <cp:revision>1</cp:revision>
  <dcterms:created xsi:type="dcterms:W3CDTF">2026-10-11T04:34:25Z</dcterms:created>
  <dcterms:modified xsi:type="dcterms:W3CDTF">2026-10-11T04:34:25Z</dcterms:modified>
</cp:coreProperties>
</file>